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7" r:id="rId15"/>
    <p:sldId id="273" r:id="rId16"/>
    <p:sldId id="274" r:id="rId17"/>
    <p:sldId id="275" r:id="rId18"/>
    <p:sldId id="276" r:id="rId19"/>
    <p:sldId id="278" r:id="rId20"/>
    <p:sldId id="281" r:id="rId21"/>
    <p:sldId id="282" r:id="rId22"/>
    <p:sldId id="283" r:id="rId23"/>
    <p:sldId id="284" r:id="rId24"/>
    <p:sldId id="285" r:id="rId25"/>
    <p:sldId id="286" r:id="rId26"/>
    <p:sldId id="287" r:id="rId27"/>
    <p:sldId id="289" r:id="rId28"/>
    <p:sldId id="292" r:id="rId29"/>
    <p:sldId id="293" r:id="rId30"/>
    <p:sldId id="295" r:id="rId31"/>
    <p:sldId id="297" r:id="rId32"/>
    <p:sldId id="296" r:id="rId33"/>
    <p:sldId id="298" r:id="rId34"/>
    <p:sldId id="299" r:id="rId35"/>
    <p:sldId id="300" r:id="rId36"/>
    <p:sldId id="302" r:id="rId37"/>
    <p:sldId id="303" r:id="rId38"/>
    <p:sldId id="304" r:id="rId39"/>
    <p:sldId id="305" r:id="rId40"/>
    <p:sldId id="308" r:id="rId41"/>
    <p:sldId id="309" r:id="rId42"/>
    <p:sldId id="310" r:id="rId43"/>
    <p:sldId id="307" r:id="rId44"/>
    <p:sldId id="311" r:id="rId45"/>
    <p:sldId id="312" r:id="rId46"/>
    <p:sldId id="313" r:id="rId47"/>
    <p:sldId id="314" r:id="rId48"/>
    <p:sldId id="317" r:id="rId49"/>
    <p:sldId id="315" r:id="rId50"/>
    <p:sldId id="316" r:id="rId51"/>
    <p:sldId id="318" r:id="rId52"/>
    <p:sldId id="319"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676" autoAdjust="0"/>
  </p:normalViewPr>
  <p:slideViewPr>
    <p:cSldViewPr>
      <p:cViewPr varScale="1">
        <p:scale>
          <a:sx n="79" d="100"/>
          <a:sy n="79" d="100"/>
        </p:scale>
        <p:origin x="1764" y="84"/>
      </p:cViewPr>
      <p:guideLst>
        <p:guide orient="horz" pos="2160"/>
        <p:guide pos="2880"/>
      </p:guideLst>
    </p:cSldViewPr>
  </p:slideViewPr>
  <p:outlineViewPr>
    <p:cViewPr>
      <p:scale>
        <a:sx n="33" d="100"/>
        <a:sy n="33" d="100"/>
      </p:scale>
      <p:origin x="1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BAF0A2-A7BF-4CF6-A0A2-FDB6324132A5}" type="datetimeFigureOut">
              <a:rPr lang="fr-FR" smtClean="0"/>
              <a:t>02/02/2017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Sylvain SCHIRMANN - Histoire de la construction européenne 2013/2014</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31A5F7-3AF8-4AE8-925F-78EB45AC8676}" type="slidenum">
              <a:rPr lang="fr-FR" smtClean="0"/>
              <a:t>‹N°›</a:t>
            </a:fld>
            <a:endParaRPr lang="fr-FR"/>
          </a:p>
        </p:txBody>
      </p:sp>
    </p:spTree>
    <p:extLst>
      <p:ext uri="{BB962C8B-B14F-4D97-AF65-F5344CB8AC3E}">
        <p14:creationId xmlns:p14="http://schemas.microsoft.com/office/powerpoint/2010/main" val="9845652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38997-8B46-45CB-B63B-AA9A9097B8BD}" type="datetimeFigureOut">
              <a:rPr lang="fr-FR" smtClean="0"/>
              <a:t>02/02/2017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Sylvain SCHIRMANN - Histoire de la construction européenne 2013/2014</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805B0-8FCD-416D-96B2-E06EF049EAE6}" type="slidenum">
              <a:rPr lang="fr-FR" smtClean="0"/>
              <a:t>‹N°›</a:t>
            </a:fld>
            <a:endParaRPr lang="fr-FR"/>
          </a:p>
        </p:txBody>
      </p:sp>
    </p:spTree>
    <p:extLst>
      <p:ext uri="{BB962C8B-B14F-4D97-AF65-F5344CB8AC3E}">
        <p14:creationId xmlns:p14="http://schemas.microsoft.com/office/powerpoint/2010/main" val="219073442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EF805B0-8FCD-416D-96B2-E06EF049EAE6}" type="slidenum">
              <a:rPr lang="fr-FR" smtClean="0"/>
              <a:t>1</a:t>
            </a:fld>
            <a:endParaRPr lang="fr-FR"/>
          </a:p>
        </p:txBody>
      </p:sp>
      <p:sp>
        <p:nvSpPr>
          <p:cNvPr id="5" name="Espace réservé du pied de page 4"/>
          <p:cNvSpPr>
            <a:spLocks noGrp="1"/>
          </p:cNvSpPr>
          <p:nvPr>
            <p:ph type="ftr" sz="quarter" idx="11"/>
          </p:nvPr>
        </p:nvSpPr>
        <p:spPr/>
        <p:txBody>
          <a:bodyPr/>
          <a:lstStyle/>
          <a:p>
            <a:r>
              <a:rPr lang="fr-FR" smtClean="0"/>
              <a:t>Sylvain SCHIRMANN - Histoire de la construction européenne 2013/2014</a:t>
            </a:r>
            <a:endParaRPr lang="fr-FR"/>
          </a:p>
        </p:txBody>
      </p:sp>
    </p:spTree>
    <p:extLst>
      <p:ext uri="{BB962C8B-B14F-4D97-AF65-F5344CB8AC3E}">
        <p14:creationId xmlns:p14="http://schemas.microsoft.com/office/powerpoint/2010/main" val="19611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Sylvain SCHIRMANN - Histoire de la construction européenne 2013/2014</a:t>
            </a:r>
            <a:endParaRPr lang="fr-FR"/>
          </a:p>
        </p:txBody>
      </p:sp>
      <p:sp>
        <p:nvSpPr>
          <p:cNvPr id="5" name="Espace réservé du numéro de diapositive 4"/>
          <p:cNvSpPr>
            <a:spLocks noGrp="1"/>
          </p:cNvSpPr>
          <p:nvPr>
            <p:ph type="sldNum" sz="quarter" idx="11"/>
          </p:nvPr>
        </p:nvSpPr>
        <p:spPr/>
        <p:txBody>
          <a:bodyPr/>
          <a:lstStyle/>
          <a:p>
            <a:fld id="{EEF805B0-8FCD-416D-96B2-E06EF049EAE6}" type="slidenum">
              <a:rPr lang="fr-FR" smtClean="0"/>
              <a:t>10</a:t>
            </a:fld>
            <a:endParaRPr lang="fr-FR"/>
          </a:p>
        </p:txBody>
      </p:sp>
    </p:spTree>
    <p:extLst>
      <p:ext uri="{BB962C8B-B14F-4D97-AF65-F5344CB8AC3E}">
        <p14:creationId xmlns:p14="http://schemas.microsoft.com/office/powerpoint/2010/main" val="142570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EF805B0-8FCD-416D-96B2-E06EF049EAE6}"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smtClean="0"/>
              <a:t>Sylvain SCHIRMANN - Histoire de la construction européenne 2013/2014</a:t>
            </a:r>
            <a:endParaRPr lang="fr-FR"/>
          </a:p>
        </p:txBody>
      </p:sp>
    </p:spTree>
    <p:extLst>
      <p:ext uri="{BB962C8B-B14F-4D97-AF65-F5344CB8AC3E}">
        <p14:creationId xmlns:p14="http://schemas.microsoft.com/office/powerpoint/2010/main" val="120355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Sylvain SCHIRMANN - Histoire de la construction européenne 2013/2014</a:t>
            </a:r>
            <a:endParaRPr lang="fr-FR"/>
          </a:p>
        </p:txBody>
      </p:sp>
      <p:sp>
        <p:nvSpPr>
          <p:cNvPr id="5" name="Espace réservé du numéro de diapositive 4"/>
          <p:cNvSpPr>
            <a:spLocks noGrp="1"/>
          </p:cNvSpPr>
          <p:nvPr>
            <p:ph type="sldNum" sz="quarter" idx="11"/>
          </p:nvPr>
        </p:nvSpPr>
        <p:spPr/>
        <p:txBody>
          <a:bodyPr/>
          <a:lstStyle/>
          <a:p>
            <a:fld id="{EEF805B0-8FCD-416D-96B2-E06EF049EAE6}" type="slidenum">
              <a:rPr lang="fr-FR" smtClean="0"/>
              <a:t>38</a:t>
            </a:fld>
            <a:endParaRPr lang="fr-FR"/>
          </a:p>
        </p:txBody>
      </p:sp>
    </p:spTree>
    <p:extLst>
      <p:ext uri="{BB962C8B-B14F-4D97-AF65-F5344CB8AC3E}">
        <p14:creationId xmlns:p14="http://schemas.microsoft.com/office/powerpoint/2010/main" val="233479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6FA199F-2B19-4C2F-A211-2C9FB7AB1728}" type="datetime1">
              <a:rPr lang="fr-FR" smtClean="0"/>
              <a:t>02/02/2017</a:t>
            </a:fld>
            <a:endParaRPr lang="fr-FR"/>
          </a:p>
        </p:txBody>
      </p:sp>
      <p:sp>
        <p:nvSpPr>
          <p:cNvPr id="5" name="Espace réservé du pied de page 4"/>
          <p:cNvSpPr>
            <a:spLocks noGrp="1"/>
          </p:cNvSpPr>
          <p:nvPr>
            <p:ph type="ftr" sz="quarter" idx="11"/>
          </p:nvPr>
        </p:nvSpPr>
        <p:spPr/>
        <p:txBody>
          <a:bodyPr/>
          <a:lstStyle/>
          <a:p>
            <a:r>
              <a:rPr lang="fr-FR" smtClean="0"/>
              <a:t>S. SCHIRMANN - Construction européenne </a:t>
            </a:r>
            <a:endParaRPr lang="fr-FR"/>
          </a:p>
        </p:txBody>
      </p:sp>
      <p:sp>
        <p:nvSpPr>
          <p:cNvPr id="6" name="Espace réservé du numéro de diapositive 5"/>
          <p:cNvSpPr>
            <a:spLocks noGrp="1"/>
          </p:cNvSpPr>
          <p:nvPr>
            <p:ph type="sldNum" sz="quarter" idx="12"/>
          </p:nvPr>
        </p:nvSpPr>
        <p:spPr/>
        <p:txBody>
          <a:bodyPr/>
          <a:lstStyle/>
          <a:p>
            <a:fld id="{1B845B64-2BA3-4503-9F05-2AAD3CDB36B3}" type="slidenum">
              <a:rPr lang="fr-FR" smtClean="0"/>
              <a:t>‹N°›</a:t>
            </a:fld>
            <a:endParaRPr lang="fr-FR"/>
          </a:p>
        </p:txBody>
      </p:sp>
    </p:spTree>
    <p:extLst>
      <p:ext uri="{BB962C8B-B14F-4D97-AF65-F5344CB8AC3E}">
        <p14:creationId xmlns:p14="http://schemas.microsoft.com/office/powerpoint/2010/main" val="379814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CEBC17-D826-4606-A372-D7F6285556DC}" type="datetime1">
              <a:rPr lang="fr-FR" smtClean="0"/>
              <a:t>02/02/2017</a:t>
            </a:fld>
            <a:endParaRPr lang="fr-FR"/>
          </a:p>
        </p:txBody>
      </p:sp>
      <p:sp>
        <p:nvSpPr>
          <p:cNvPr id="5" name="Espace réservé du pied de page 4"/>
          <p:cNvSpPr>
            <a:spLocks noGrp="1"/>
          </p:cNvSpPr>
          <p:nvPr>
            <p:ph type="ftr" sz="quarter" idx="11"/>
          </p:nvPr>
        </p:nvSpPr>
        <p:spPr/>
        <p:txBody>
          <a:bodyPr/>
          <a:lstStyle/>
          <a:p>
            <a:r>
              <a:rPr lang="fr-FR" smtClean="0"/>
              <a:t>S. SCHIRMANN - Construction européenne </a:t>
            </a:r>
            <a:endParaRPr lang="fr-FR"/>
          </a:p>
        </p:txBody>
      </p:sp>
      <p:sp>
        <p:nvSpPr>
          <p:cNvPr id="6" name="Espace réservé du numéro de diapositive 5"/>
          <p:cNvSpPr>
            <a:spLocks noGrp="1"/>
          </p:cNvSpPr>
          <p:nvPr>
            <p:ph type="sldNum" sz="quarter" idx="12"/>
          </p:nvPr>
        </p:nvSpPr>
        <p:spPr/>
        <p:txBody>
          <a:bodyPr/>
          <a:lstStyle/>
          <a:p>
            <a:fld id="{1B845B64-2BA3-4503-9F05-2AAD3CDB36B3}" type="slidenum">
              <a:rPr lang="fr-FR" smtClean="0"/>
              <a:t>‹N°›</a:t>
            </a:fld>
            <a:endParaRPr lang="fr-FR"/>
          </a:p>
        </p:txBody>
      </p:sp>
    </p:spTree>
    <p:extLst>
      <p:ext uri="{BB962C8B-B14F-4D97-AF65-F5344CB8AC3E}">
        <p14:creationId xmlns:p14="http://schemas.microsoft.com/office/powerpoint/2010/main" val="1926973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A0DC2D-DEF3-4F11-9C39-843FC57DB9E2}" type="datetime1">
              <a:rPr lang="fr-FR" smtClean="0"/>
              <a:t>02/02/2017</a:t>
            </a:fld>
            <a:endParaRPr lang="fr-FR"/>
          </a:p>
        </p:txBody>
      </p:sp>
      <p:sp>
        <p:nvSpPr>
          <p:cNvPr id="5" name="Espace réservé du pied de page 4"/>
          <p:cNvSpPr>
            <a:spLocks noGrp="1"/>
          </p:cNvSpPr>
          <p:nvPr>
            <p:ph type="ftr" sz="quarter" idx="11"/>
          </p:nvPr>
        </p:nvSpPr>
        <p:spPr/>
        <p:txBody>
          <a:bodyPr/>
          <a:lstStyle/>
          <a:p>
            <a:r>
              <a:rPr lang="fr-FR" smtClean="0"/>
              <a:t>S. SCHIRMANN - Construction européenne </a:t>
            </a:r>
            <a:endParaRPr lang="fr-FR"/>
          </a:p>
        </p:txBody>
      </p:sp>
      <p:sp>
        <p:nvSpPr>
          <p:cNvPr id="6" name="Espace réservé du numéro de diapositive 5"/>
          <p:cNvSpPr>
            <a:spLocks noGrp="1"/>
          </p:cNvSpPr>
          <p:nvPr>
            <p:ph type="sldNum" sz="quarter" idx="12"/>
          </p:nvPr>
        </p:nvSpPr>
        <p:spPr/>
        <p:txBody>
          <a:bodyPr/>
          <a:lstStyle/>
          <a:p>
            <a:fld id="{1B845B64-2BA3-4503-9F05-2AAD3CDB36B3}" type="slidenum">
              <a:rPr lang="fr-FR" smtClean="0"/>
              <a:t>‹N°›</a:t>
            </a:fld>
            <a:endParaRPr lang="fr-FR"/>
          </a:p>
        </p:txBody>
      </p:sp>
    </p:spTree>
    <p:extLst>
      <p:ext uri="{BB962C8B-B14F-4D97-AF65-F5344CB8AC3E}">
        <p14:creationId xmlns:p14="http://schemas.microsoft.com/office/powerpoint/2010/main" val="451832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8229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938588"/>
            <a:ext cx="8229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2BF3C71E-E856-4277-A405-CBD478C948FE}" type="datetime1">
              <a:rPr lang="fr-FR" smtClean="0"/>
              <a:t>02/02/2017</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S. SCHIRMANN - Construction européenne </a:t>
            </a: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4DAD653-3DEA-48AE-B7B7-00017D31176A}" type="slidenum">
              <a:rPr lang="fr-FR"/>
              <a:pPr>
                <a:defRPr/>
              </a:pPr>
              <a:t>‹N°›</a:t>
            </a:fld>
            <a:endParaRPr lang="fr-FR"/>
          </a:p>
        </p:txBody>
      </p:sp>
    </p:spTree>
    <p:extLst>
      <p:ext uri="{BB962C8B-B14F-4D97-AF65-F5344CB8AC3E}">
        <p14:creationId xmlns:p14="http://schemas.microsoft.com/office/powerpoint/2010/main" val="90787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1FCF8A-50C9-43E5-A0F8-ABBB07A962E1}" type="datetime1">
              <a:rPr lang="fr-FR" smtClean="0"/>
              <a:t>02/02/2017</a:t>
            </a:fld>
            <a:endParaRPr lang="fr-FR"/>
          </a:p>
        </p:txBody>
      </p:sp>
      <p:sp>
        <p:nvSpPr>
          <p:cNvPr id="5" name="Espace réservé du pied de page 4"/>
          <p:cNvSpPr>
            <a:spLocks noGrp="1"/>
          </p:cNvSpPr>
          <p:nvPr>
            <p:ph type="ftr" sz="quarter" idx="11"/>
          </p:nvPr>
        </p:nvSpPr>
        <p:spPr/>
        <p:txBody>
          <a:bodyPr/>
          <a:lstStyle/>
          <a:p>
            <a:r>
              <a:rPr lang="fr-FR" smtClean="0"/>
              <a:t>S. SCHIRMANN - Construction européenne </a:t>
            </a:r>
            <a:endParaRPr lang="fr-FR"/>
          </a:p>
        </p:txBody>
      </p:sp>
      <p:sp>
        <p:nvSpPr>
          <p:cNvPr id="6" name="Espace réservé du numéro de diapositive 5"/>
          <p:cNvSpPr>
            <a:spLocks noGrp="1"/>
          </p:cNvSpPr>
          <p:nvPr>
            <p:ph type="sldNum" sz="quarter" idx="12"/>
          </p:nvPr>
        </p:nvSpPr>
        <p:spPr/>
        <p:txBody>
          <a:bodyPr/>
          <a:lstStyle/>
          <a:p>
            <a:fld id="{1B845B64-2BA3-4503-9F05-2AAD3CDB36B3}" type="slidenum">
              <a:rPr lang="fr-FR" smtClean="0"/>
              <a:t>‹N°›</a:t>
            </a:fld>
            <a:endParaRPr lang="fr-FR"/>
          </a:p>
        </p:txBody>
      </p:sp>
    </p:spTree>
    <p:extLst>
      <p:ext uri="{BB962C8B-B14F-4D97-AF65-F5344CB8AC3E}">
        <p14:creationId xmlns:p14="http://schemas.microsoft.com/office/powerpoint/2010/main" val="109793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1CF45BD-DBF6-4BA9-A721-B8C5976DFE0F}" type="datetime1">
              <a:rPr lang="fr-FR" smtClean="0"/>
              <a:t>02/02/2017</a:t>
            </a:fld>
            <a:endParaRPr lang="fr-FR"/>
          </a:p>
        </p:txBody>
      </p:sp>
      <p:sp>
        <p:nvSpPr>
          <p:cNvPr id="5" name="Espace réservé du pied de page 4"/>
          <p:cNvSpPr>
            <a:spLocks noGrp="1"/>
          </p:cNvSpPr>
          <p:nvPr>
            <p:ph type="ftr" sz="quarter" idx="11"/>
          </p:nvPr>
        </p:nvSpPr>
        <p:spPr/>
        <p:txBody>
          <a:bodyPr/>
          <a:lstStyle/>
          <a:p>
            <a:r>
              <a:rPr lang="fr-FR" smtClean="0"/>
              <a:t>S. SCHIRMANN - Construction européenne </a:t>
            </a:r>
            <a:endParaRPr lang="fr-FR"/>
          </a:p>
        </p:txBody>
      </p:sp>
      <p:sp>
        <p:nvSpPr>
          <p:cNvPr id="6" name="Espace réservé du numéro de diapositive 5"/>
          <p:cNvSpPr>
            <a:spLocks noGrp="1"/>
          </p:cNvSpPr>
          <p:nvPr>
            <p:ph type="sldNum" sz="quarter" idx="12"/>
          </p:nvPr>
        </p:nvSpPr>
        <p:spPr/>
        <p:txBody>
          <a:bodyPr/>
          <a:lstStyle/>
          <a:p>
            <a:fld id="{1B845B64-2BA3-4503-9F05-2AAD3CDB36B3}" type="slidenum">
              <a:rPr lang="fr-FR" smtClean="0"/>
              <a:t>‹N°›</a:t>
            </a:fld>
            <a:endParaRPr lang="fr-FR"/>
          </a:p>
        </p:txBody>
      </p:sp>
    </p:spTree>
    <p:extLst>
      <p:ext uri="{BB962C8B-B14F-4D97-AF65-F5344CB8AC3E}">
        <p14:creationId xmlns:p14="http://schemas.microsoft.com/office/powerpoint/2010/main" val="81970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2FE989-E980-4B4F-8D9F-7E021FC081DD}" type="datetime1">
              <a:rPr lang="fr-FR" smtClean="0"/>
              <a:t>02/02/2017</a:t>
            </a:fld>
            <a:endParaRPr lang="fr-FR"/>
          </a:p>
        </p:txBody>
      </p:sp>
      <p:sp>
        <p:nvSpPr>
          <p:cNvPr id="6" name="Espace réservé du pied de page 5"/>
          <p:cNvSpPr>
            <a:spLocks noGrp="1"/>
          </p:cNvSpPr>
          <p:nvPr>
            <p:ph type="ftr" sz="quarter" idx="11"/>
          </p:nvPr>
        </p:nvSpPr>
        <p:spPr/>
        <p:txBody>
          <a:bodyPr/>
          <a:lstStyle/>
          <a:p>
            <a:r>
              <a:rPr lang="fr-FR" smtClean="0"/>
              <a:t>S. SCHIRMANN - Construction européenne </a:t>
            </a:r>
            <a:endParaRPr lang="fr-FR"/>
          </a:p>
        </p:txBody>
      </p:sp>
      <p:sp>
        <p:nvSpPr>
          <p:cNvPr id="7" name="Espace réservé du numéro de diapositive 6"/>
          <p:cNvSpPr>
            <a:spLocks noGrp="1"/>
          </p:cNvSpPr>
          <p:nvPr>
            <p:ph type="sldNum" sz="quarter" idx="12"/>
          </p:nvPr>
        </p:nvSpPr>
        <p:spPr/>
        <p:txBody>
          <a:bodyPr/>
          <a:lstStyle/>
          <a:p>
            <a:fld id="{1B845B64-2BA3-4503-9F05-2AAD3CDB36B3}" type="slidenum">
              <a:rPr lang="fr-FR" smtClean="0"/>
              <a:t>‹N°›</a:t>
            </a:fld>
            <a:endParaRPr lang="fr-FR"/>
          </a:p>
        </p:txBody>
      </p:sp>
    </p:spTree>
    <p:extLst>
      <p:ext uri="{BB962C8B-B14F-4D97-AF65-F5344CB8AC3E}">
        <p14:creationId xmlns:p14="http://schemas.microsoft.com/office/powerpoint/2010/main" val="66140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69297C8-CD7F-4AC6-BE9C-5B74BCAC58D5}" type="datetime1">
              <a:rPr lang="fr-FR" smtClean="0"/>
              <a:t>02/02/2017</a:t>
            </a:fld>
            <a:endParaRPr lang="fr-FR"/>
          </a:p>
        </p:txBody>
      </p:sp>
      <p:sp>
        <p:nvSpPr>
          <p:cNvPr id="8" name="Espace réservé du pied de page 7"/>
          <p:cNvSpPr>
            <a:spLocks noGrp="1"/>
          </p:cNvSpPr>
          <p:nvPr>
            <p:ph type="ftr" sz="quarter" idx="11"/>
          </p:nvPr>
        </p:nvSpPr>
        <p:spPr/>
        <p:txBody>
          <a:bodyPr/>
          <a:lstStyle/>
          <a:p>
            <a:r>
              <a:rPr lang="fr-FR" smtClean="0"/>
              <a:t>S. SCHIRMANN - Construction européenne </a:t>
            </a:r>
            <a:endParaRPr lang="fr-FR"/>
          </a:p>
        </p:txBody>
      </p:sp>
      <p:sp>
        <p:nvSpPr>
          <p:cNvPr id="9" name="Espace réservé du numéro de diapositive 8"/>
          <p:cNvSpPr>
            <a:spLocks noGrp="1"/>
          </p:cNvSpPr>
          <p:nvPr>
            <p:ph type="sldNum" sz="quarter" idx="12"/>
          </p:nvPr>
        </p:nvSpPr>
        <p:spPr/>
        <p:txBody>
          <a:bodyPr/>
          <a:lstStyle/>
          <a:p>
            <a:fld id="{1B845B64-2BA3-4503-9F05-2AAD3CDB36B3}" type="slidenum">
              <a:rPr lang="fr-FR" smtClean="0"/>
              <a:t>‹N°›</a:t>
            </a:fld>
            <a:endParaRPr lang="fr-FR"/>
          </a:p>
        </p:txBody>
      </p:sp>
    </p:spTree>
    <p:extLst>
      <p:ext uri="{BB962C8B-B14F-4D97-AF65-F5344CB8AC3E}">
        <p14:creationId xmlns:p14="http://schemas.microsoft.com/office/powerpoint/2010/main" val="141127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B2079D5-0BB1-46BC-8964-6BB833C3946D}" type="datetime1">
              <a:rPr lang="fr-FR" smtClean="0"/>
              <a:t>02/02/2017</a:t>
            </a:fld>
            <a:endParaRPr lang="fr-FR"/>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‹N°›</a:t>
            </a:fld>
            <a:endParaRPr lang="fr-FR"/>
          </a:p>
        </p:txBody>
      </p:sp>
    </p:spTree>
    <p:extLst>
      <p:ext uri="{BB962C8B-B14F-4D97-AF65-F5344CB8AC3E}">
        <p14:creationId xmlns:p14="http://schemas.microsoft.com/office/powerpoint/2010/main" val="278370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57130C-AC89-42E0-91BE-35655427F22B}" type="datetime1">
              <a:rPr lang="fr-FR" smtClean="0"/>
              <a:t>02/02/2017</a:t>
            </a:fld>
            <a:endParaRPr lang="fr-FR"/>
          </a:p>
        </p:txBody>
      </p:sp>
      <p:sp>
        <p:nvSpPr>
          <p:cNvPr id="3" name="Espace réservé du pied de page 2"/>
          <p:cNvSpPr>
            <a:spLocks noGrp="1"/>
          </p:cNvSpPr>
          <p:nvPr>
            <p:ph type="ftr" sz="quarter" idx="11"/>
          </p:nvPr>
        </p:nvSpPr>
        <p:spPr/>
        <p:txBody>
          <a:bodyPr/>
          <a:lstStyle/>
          <a:p>
            <a:r>
              <a:rPr lang="fr-FR" smtClean="0"/>
              <a:t>S. SCHIRMANN - Construction européenne </a:t>
            </a:r>
            <a:endParaRPr lang="fr-FR"/>
          </a:p>
        </p:txBody>
      </p:sp>
      <p:sp>
        <p:nvSpPr>
          <p:cNvPr id="4" name="Espace réservé du numéro de diapositive 3"/>
          <p:cNvSpPr>
            <a:spLocks noGrp="1"/>
          </p:cNvSpPr>
          <p:nvPr>
            <p:ph type="sldNum" sz="quarter" idx="12"/>
          </p:nvPr>
        </p:nvSpPr>
        <p:spPr/>
        <p:txBody>
          <a:bodyPr/>
          <a:lstStyle/>
          <a:p>
            <a:fld id="{1B845B64-2BA3-4503-9F05-2AAD3CDB36B3}" type="slidenum">
              <a:rPr lang="fr-FR" smtClean="0"/>
              <a:t>‹N°›</a:t>
            </a:fld>
            <a:endParaRPr lang="fr-FR"/>
          </a:p>
        </p:txBody>
      </p:sp>
    </p:spTree>
    <p:extLst>
      <p:ext uri="{BB962C8B-B14F-4D97-AF65-F5344CB8AC3E}">
        <p14:creationId xmlns:p14="http://schemas.microsoft.com/office/powerpoint/2010/main" val="196613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DF6E9D-F10F-494F-B2A9-79C41778B8E9}" type="datetime1">
              <a:rPr lang="fr-FR" smtClean="0"/>
              <a:t>02/02/2017</a:t>
            </a:fld>
            <a:endParaRPr lang="fr-FR"/>
          </a:p>
        </p:txBody>
      </p:sp>
      <p:sp>
        <p:nvSpPr>
          <p:cNvPr id="6" name="Espace réservé du pied de page 5"/>
          <p:cNvSpPr>
            <a:spLocks noGrp="1"/>
          </p:cNvSpPr>
          <p:nvPr>
            <p:ph type="ftr" sz="quarter" idx="11"/>
          </p:nvPr>
        </p:nvSpPr>
        <p:spPr/>
        <p:txBody>
          <a:bodyPr/>
          <a:lstStyle/>
          <a:p>
            <a:r>
              <a:rPr lang="fr-FR" smtClean="0"/>
              <a:t>S. SCHIRMANN - Construction européenne </a:t>
            </a:r>
            <a:endParaRPr lang="fr-FR"/>
          </a:p>
        </p:txBody>
      </p:sp>
      <p:sp>
        <p:nvSpPr>
          <p:cNvPr id="7" name="Espace réservé du numéro de diapositive 6"/>
          <p:cNvSpPr>
            <a:spLocks noGrp="1"/>
          </p:cNvSpPr>
          <p:nvPr>
            <p:ph type="sldNum" sz="quarter" idx="12"/>
          </p:nvPr>
        </p:nvSpPr>
        <p:spPr/>
        <p:txBody>
          <a:bodyPr/>
          <a:lstStyle/>
          <a:p>
            <a:fld id="{1B845B64-2BA3-4503-9F05-2AAD3CDB36B3}" type="slidenum">
              <a:rPr lang="fr-FR" smtClean="0"/>
              <a:t>‹N°›</a:t>
            </a:fld>
            <a:endParaRPr lang="fr-FR"/>
          </a:p>
        </p:txBody>
      </p:sp>
    </p:spTree>
    <p:extLst>
      <p:ext uri="{BB962C8B-B14F-4D97-AF65-F5344CB8AC3E}">
        <p14:creationId xmlns:p14="http://schemas.microsoft.com/office/powerpoint/2010/main" val="378439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89A78CF-3EC6-4E86-A649-1F4C9722B261}" type="datetime1">
              <a:rPr lang="fr-FR" smtClean="0"/>
              <a:t>02/02/2017</a:t>
            </a:fld>
            <a:endParaRPr lang="fr-FR"/>
          </a:p>
        </p:txBody>
      </p:sp>
      <p:sp>
        <p:nvSpPr>
          <p:cNvPr id="6" name="Espace réservé du pied de page 5"/>
          <p:cNvSpPr>
            <a:spLocks noGrp="1"/>
          </p:cNvSpPr>
          <p:nvPr>
            <p:ph type="ftr" sz="quarter" idx="11"/>
          </p:nvPr>
        </p:nvSpPr>
        <p:spPr/>
        <p:txBody>
          <a:bodyPr/>
          <a:lstStyle/>
          <a:p>
            <a:r>
              <a:rPr lang="fr-FR" smtClean="0"/>
              <a:t>S. SCHIRMANN - Construction européenne </a:t>
            </a:r>
            <a:endParaRPr lang="fr-FR"/>
          </a:p>
        </p:txBody>
      </p:sp>
      <p:sp>
        <p:nvSpPr>
          <p:cNvPr id="7" name="Espace réservé du numéro de diapositive 6"/>
          <p:cNvSpPr>
            <a:spLocks noGrp="1"/>
          </p:cNvSpPr>
          <p:nvPr>
            <p:ph type="sldNum" sz="quarter" idx="12"/>
          </p:nvPr>
        </p:nvSpPr>
        <p:spPr/>
        <p:txBody>
          <a:bodyPr/>
          <a:lstStyle/>
          <a:p>
            <a:fld id="{1B845B64-2BA3-4503-9F05-2AAD3CDB36B3}" type="slidenum">
              <a:rPr lang="fr-FR" smtClean="0"/>
              <a:t>‹N°›</a:t>
            </a:fld>
            <a:endParaRPr lang="fr-FR"/>
          </a:p>
        </p:txBody>
      </p:sp>
    </p:spTree>
    <p:extLst>
      <p:ext uri="{BB962C8B-B14F-4D97-AF65-F5344CB8AC3E}">
        <p14:creationId xmlns:p14="http://schemas.microsoft.com/office/powerpoint/2010/main" val="399642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B08C5-1A6F-4DC6-BF1E-A396F83D9E4E}" type="datetime1">
              <a:rPr lang="fr-FR" smtClean="0"/>
              <a:t>02/02/2017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S. SCHIRMANN - Construction européenne </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45B64-2BA3-4503-9F05-2AAD3CDB36B3}" type="slidenum">
              <a:rPr lang="fr-FR" smtClean="0"/>
              <a:t>‹N°›</a:t>
            </a:fld>
            <a:endParaRPr lang="fr-FR"/>
          </a:p>
        </p:txBody>
      </p:sp>
    </p:spTree>
    <p:extLst>
      <p:ext uri="{BB962C8B-B14F-4D97-AF65-F5344CB8AC3E}">
        <p14:creationId xmlns:p14="http://schemas.microsoft.com/office/powerpoint/2010/main" val="1909476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9.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8.w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6.w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836712"/>
            <a:ext cx="7772400" cy="1470025"/>
          </a:xfrm>
        </p:spPr>
        <p:txBody>
          <a:bodyPr>
            <a:normAutofit fontScale="90000"/>
          </a:bodyPr>
          <a:lstStyle/>
          <a:p>
            <a:r>
              <a:rPr lang="fr-FR" dirty="0" smtClean="0"/>
              <a:t>LA CONSTRUCTION EUROPEENNE </a:t>
            </a:r>
            <a:br>
              <a:rPr lang="fr-FR" dirty="0" smtClean="0"/>
            </a:br>
            <a:r>
              <a:rPr lang="fr-FR" dirty="0" smtClean="0"/>
              <a:t>Perspectives historiques et enjeux</a:t>
            </a:r>
            <a:endParaRPr lang="fr-FR" dirty="0"/>
          </a:p>
        </p:txBody>
      </p:sp>
      <p:sp>
        <p:nvSpPr>
          <p:cNvPr id="3" name="Sous-titre 2"/>
          <p:cNvSpPr>
            <a:spLocks noGrp="1"/>
          </p:cNvSpPr>
          <p:nvPr>
            <p:ph type="subTitle" idx="1"/>
          </p:nvPr>
        </p:nvSpPr>
        <p:spPr>
          <a:xfrm>
            <a:off x="1259632" y="3284984"/>
            <a:ext cx="6400800" cy="1752600"/>
          </a:xfrm>
        </p:spPr>
        <p:txBody>
          <a:bodyPr>
            <a:normAutofit fontScale="25000" lnSpcReduction="20000"/>
          </a:bodyPr>
          <a:lstStyle/>
          <a:p>
            <a:pPr algn="just"/>
            <a:r>
              <a:rPr lang="fr-FR" sz="11200" b="1" u="sng" dirty="0" smtClean="0"/>
              <a:t>Plan d’ensemble  </a:t>
            </a:r>
          </a:p>
          <a:p>
            <a:pPr algn="just"/>
            <a:endParaRPr lang="fr-FR" sz="7200" dirty="0"/>
          </a:p>
          <a:p>
            <a:pPr algn="just"/>
            <a:r>
              <a:rPr lang="fr-FR" sz="9600" dirty="0"/>
              <a:t> </a:t>
            </a:r>
            <a:r>
              <a:rPr lang="fr-FR" sz="9600" dirty="0" smtClean="0"/>
              <a:t>  I – Au temps des guerres mondiales : d’un après-guerre à l’autre (1919 – 1945)</a:t>
            </a:r>
          </a:p>
          <a:p>
            <a:pPr algn="just"/>
            <a:r>
              <a:rPr lang="fr-FR" sz="9600" dirty="0" smtClean="0"/>
              <a:t>   II – Au temps de la guerre froide ( 1945 – 1990)</a:t>
            </a:r>
          </a:p>
          <a:p>
            <a:pPr algn="just"/>
            <a:r>
              <a:rPr lang="fr-FR" sz="9600" dirty="0" smtClean="0"/>
              <a:t>  III – Au temps de la mondialisation ( depuis 1990)</a:t>
            </a:r>
          </a:p>
          <a:p>
            <a:pPr algn="just"/>
            <a:endParaRPr lang="fr-FR" sz="3300" dirty="0"/>
          </a:p>
          <a:p>
            <a:endParaRPr lang="fr-FR" sz="3300" dirty="0" smtClean="0"/>
          </a:p>
          <a:p>
            <a:endParaRPr lang="fr-FR" sz="3300" dirty="0"/>
          </a:p>
          <a:p>
            <a:endParaRPr lang="fr-FR" sz="6400" dirty="0" smtClean="0"/>
          </a:p>
          <a:p>
            <a:r>
              <a:rPr lang="fr-FR" sz="6400" dirty="0"/>
              <a:t> </a:t>
            </a:r>
            <a:r>
              <a:rPr lang="fr-FR" sz="6400" dirty="0" smtClean="0"/>
              <a:t>                                                                                                 </a:t>
            </a:r>
            <a:endParaRPr lang="fr-FR" sz="6400"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dirty="0"/>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1</a:t>
            </a:fld>
            <a:endParaRPr lang="fr-FR"/>
          </a:p>
        </p:txBody>
      </p:sp>
    </p:spTree>
    <p:extLst>
      <p:ext uri="{BB962C8B-B14F-4D97-AF65-F5344CB8AC3E}">
        <p14:creationId xmlns:p14="http://schemas.microsoft.com/office/powerpoint/2010/main" val="305019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L’européisme économique</a:t>
            </a:r>
            <a:endParaRPr lang="fr-FR" sz="2800" dirty="0"/>
          </a:p>
        </p:txBody>
      </p:sp>
      <p:sp>
        <p:nvSpPr>
          <p:cNvPr id="3" name="Espace réservé du contenu 2"/>
          <p:cNvSpPr>
            <a:spLocks noGrp="1"/>
          </p:cNvSpPr>
          <p:nvPr>
            <p:ph idx="1"/>
          </p:nvPr>
        </p:nvSpPr>
        <p:spPr>
          <a:xfrm>
            <a:off x="611560" y="1700808"/>
            <a:ext cx="8229600" cy="4525963"/>
          </a:xfrm>
        </p:spPr>
        <p:txBody>
          <a:bodyPr>
            <a:normAutofit fontScale="92500" lnSpcReduction="10000"/>
          </a:bodyPr>
          <a:lstStyle/>
          <a:p>
            <a:pPr algn="just"/>
            <a:r>
              <a:rPr lang="fr-FR" sz="3000" b="1" dirty="0" smtClean="0">
                <a:solidFill>
                  <a:srgbClr val="FF0000"/>
                </a:solidFill>
              </a:rPr>
              <a:t>John M. KEYNES </a:t>
            </a:r>
            <a:r>
              <a:rPr lang="fr-FR" sz="3000" dirty="0" smtClean="0"/>
              <a:t>– </a:t>
            </a:r>
            <a:r>
              <a:rPr lang="fr-FR" sz="3000" i="1" dirty="0" smtClean="0"/>
              <a:t>The </a:t>
            </a:r>
            <a:r>
              <a:rPr lang="fr-FR" sz="3000" i="1" dirty="0" err="1" smtClean="0"/>
              <a:t>economic</a:t>
            </a:r>
            <a:r>
              <a:rPr lang="fr-FR" sz="3000" i="1" dirty="0" smtClean="0"/>
              <a:t> </a:t>
            </a:r>
            <a:r>
              <a:rPr lang="fr-FR" sz="3000" i="1" dirty="0" err="1" smtClean="0"/>
              <a:t>consequences</a:t>
            </a:r>
            <a:r>
              <a:rPr lang="fr-FR" sz="3000" i="1" dirty="0" smtClean="0"/>
              <a:t> of the </a:t>
            </a:r>
            <a:r>
              <a:rPr lang="fr-FR" sz="3000" i="1" dirty="0" err="1" smtClean="0"/>
              <a:t>peace</a:t>
            </a:r>
            <a:r>
              <a:rPr lang="fr-FR" sz="3000" i="1" dirty="0" smtClean="0"/>
              <a:t> – </a:t>
            </a:r>
            <a:r>
              <a:rPr lang="fr-FR" sz="3000" dirty="0" smtClean="0"/>
              <a:t>1919</a:t>
            </a:r>
          </a:p>
          <a:p>
            <a:pPr algn="just"/>
            <a:r>
              <a:rPr lang="fr-FR" sz="3000" dirty="0" smtClean="0"/>
              <a:t>1925 : création de </a:t>
            </a:r>
            <a:r>
              <a:rPr lang="fr-FR" sz="3000" b="1" dirty="0" smtClean="0">
                <a:solidFill>
                  <a:srgbClr val="FF0000"/>
                </a:solidFill>
              </a:rPr>
              <a:t>l’Union douanière européenne </a:t>
            </a:r>
            <a:r>
              <a:rPr lang="fr-FR" sz="3000" dirty="0" smtClean="0"/>
              <a:t>(association pour le démantèlement progressif des barrières douanières en Europe)</a:t>
            </a:r>
          </a:p>
          <a:p>
            <a:pPr algn="just"/>
            <a:r>
              <a:rPr lang="fr-FR" sz="3000" b="1" dirty="0" smtClean="0">
                <a:solidFill>
                  <a:srgbClr val="FF0000"/>
                </a:solidFill>
              </a:rPr>
              <a:t>Emile MAYRISCH </a:t>
            </a:r>
            <a:r>
              <a:rPr lang="fr-FR" sz="3000" dirty="0" smtClean="0"/>
              <a:t>: le comité d’information franco-allemand et la création de </a:t>
            </a:r>
            <a:r>
              <a:rPr lang="fr-FR" sz="3000" b="1" dirty="0" smtClean="0">
                <a:solidFill>
                  <a:srgbClr val="FF0000"/>
                </a:solidFill>
              </a:rPr>
              <a:t>l’Entente internationale de l’acier (1926)</a:t>
            </a:r>
          </a:p>
          <a:p>
            <a:pPr algn="just"/>
            <a:r>
              <a:rPr lang="fr-FR" sz="3000" b="1" dirty="0" smtClean="0">
                <a:solidFill>
                  <a:srgbClr val="FF0000"/>
                </a:solidFill>
              </a:rPr>
              <a:t>Francis DELAISI </a:t>
            </a:r>
            <a:r>
              <a:rPr lang="fr-FR" sz="3000" dirty="0" smtClean="0"/>
              <a:t>: </a:t>
            </a:r>
            <a:r>
              <a:rPr lang="fr-FR" sz="3000" i="1" dirty="0" smtClean="0"/>
              <a:t>Les deux </a:t>
            </a:r>
            <a:r>
              <a:rPr lang="fr-FR" sz="3000" i="1" dirty="0" err="1" smtClean="0"/>
              <a:t>Europes</a:t>
            </a:r>
            <a:r>
              <a:rPr lang="fr-FR" sz="3000" dirty="0" smtClean="0"/>
              <a:t>; </a:t>
            </a:r>
            <a:r>
              <a:rPr lang="fr-FR" sz="3000" b="1" dirty="0" smtClean="0">
                <a:solidFill>
                  <a:srgbClr val="FF0000"/>
                </a:solidFill>
              </a:rPr>
              <a:t>Paul HYMANS </a:t>
            </a:r>
            <a:r>
              <a:rPr lang="fr-FR" sz="3000" dirty="0" smtClean="0"/>
              <a:t>et l’organisation économique de l’Europe</a:t>
            </a:r>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10</a:t>
            </a:fld>
            <a:endParaRPr lang="fr-FR"/>
          </a:p>
        </p:txBody>
      </p:sp>
    </p:spTree>
    <p:extLst>
      <p:ext uri="{BB962C8B-B14F-4D97-AF65-F5344CB8AC3E}">
        <p14:creationId xmlns:p14="http://schemas.microsoft.com/office/powerpoint/2010/main" val="1122239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L’européisme politique : l’exemple de Coudenhove-Kalergi</a:t>
            </a:r>
            <a:endParaRPr lang="fr-FR" sz="28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126027"/>
            <a:ext cx="2664296" cy="3700411"/>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306" y="2132856"/>
            <a:ext cx="2667000" cy="3810000"/>
          </a:xfrm>
          <a:prstGeom prst="rect">
            <a:avLst/>
          </a:prstGeom>
        </p:spPr>
      </p:pic>
      <p:sp>
        <p:nvSpPr>
          <p:cNvPr id="3" name="Espace réservé du pied de page 2"/>
          <p:cNvSpPr>
            <a:spLocks noGrp="1"/>
          </p:cNvSpPr>
          <p:nvPr>
            <p:ph type="ftr" sz="quarter" idx="11"/>
          </p:nvPr>
        </p:nvSpPr>
        <p:spPr/>
        <p:txBody>
          <a:bodyPr/>
          <a:lstStyle/>
          <a:p>
            <a:r>
              <a:rPr lang="fr-FR" smtClean="0"/>
              <a:t>S. SCHIRMANN - Construction européenne </a:t>
            </a:r>
            <a:endParaRPr lang="fr-FR"/>
          </a:p>
        </p:txBody>
      </p:sp>
      <p:sp>
        <p:nvSpPr>
          <p:cNvPr id="6" name="Espace réservé du numéro de diapositive 5"/>
          <p:cNvSpPr>
            <a:spLocks noGrp="1"/>
          </p:cNvSpPr>
          <p:nvPr>
            <p:ph type="sldNum" sz="quarter" idx="12"/>
          </p:nvPr>
        </p:nvSpPr>
        <p:spPr/>
        <p:txBody>
          <a:bodyPr/>
          <a:lstStyle/>
          <a:p>
            <a:fld id="{1B845B64-2BA3-4503-9F05-2AAD3CDB36B3}" type="slidenum">
              <a:rPr lang="fr-FR" smtClean="0"/>
              <a:t>11</a:t>
            </a:fld>
            <a:endParaRPr lang="fr-FR"/>
          </a:p>
        </p:txBody>
      </p:sp>
    </p:spTree>
    <p:extLst>
      <p:ext uri="{BB962C8B-B14F-4D97-AF65-F5344CB8AC3E}">
        <p14:creationId xmlns:p14="http://schemas.microsoft.com/office/powerpoint/2010/main" val="1767217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la vision géopolitique de </a:t>
            </a:r>
            <a:r>
              <a:rPr lang="fr-FR" sz="2800" dirty="0" err="1" smtClean="0"/>
              <a:t>Coudenhove</a:t>
            </a:r>
            <a:endParaRPr lang="fr-FR" sz="28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412776"/>
            <a:ext cx="8226172" cy="4525963"/>
          </a:xfrm>
        </p:spPr>
      </p:pic>
      <p:sp>
        <p:nvSpPr>
          <p:cNvPr id="3" name="Espace réservé du pied de page 2"/>
          <p:cNvSpPr>
            <a:spLocks noGrp="1"/>
          </p:cNvSpPr>
          <p:nvPr>
            <p:ph type="ftr" sz="quarter" idx="11"/>
          </p:nvPr>
        </p:nvSpPr>
        <p:spPr/>
        <p:txBody>
          <a:bodyPr/>
          <a:lstStyle/>
          <a:p>
            <a:r>
              <a:rPr lang="fr-FR" smtClean="0"/>
              <a:t>S. SCHIRMANN - Construction européenne </a:t>
            </a:r>
            <a:endParaRPr lang="fr-FR" dirty="0"/>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12</a:t>
            </a:fld>
            <a:endParaRPr lang="fr-FR"/>
          </a:p>
        </p:txBody>
      </p:sp>
    </p:spTree>
    <p:extLst>
      <p:ext uri="{BB962C8B-B14F-4D97-AF65-F5344CB8AC3E}">
        <p14:creationId xmlns:p14="http://schemas.microsoft.com/office/powerpoint/2010/main" val="912201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D’autres approches et actions en faveur d’une coopération européenne</a:t>
            </a:r>
            <a:endParaRPr lang="fr-FR" sz="2800" dirty="0"/>
          </a:p>
        </p:txBody>
      </p:sp>
      <p:sp>
        <p:nvSpPr>
          <p:cNvPr id="3" name="Espace réservé du contenu 2"/>
          <p:cNvSpPr>
            <a:spLocks noGrp="1"/>
          </p:cNvSpPr>
          <p:nvPr>
            <p:ph idx="1"/>
          </p:nvPr>
        </p:nvSpPr>
        <p:spPr/>
        <p:txBody>
          <a:bodyPr>
            <a:normAutofit fontScale="85000" lnSpcReduction="10000"/>
          </a:bodyPr>
          <a:lstStyle/>
          <a:p>
            <a:pPr algn="just"/>
            <a:r>
              <a:rPr lang="fr-FR" b="1" dirty="0" smtClean="0">
                <a:solidFill>
                  <a:srgbClr val="FF0000"/>
                </a:solidFill>
              </a:rPr>
              <a:t>HEERFORDT</a:t>
            </a:r>
            <a:r>
              <a:rPr lang="fr-FR" dirty="0" smtClean="0"/>
              <a:t> et la vision d’une civilisation occidentale (« les peuples de nations européennes »)</a:t>
            </a:r>
          </a:p>
          <a:p>
            <a:pPr algn="just"/>
            <a:r>
              <a:rPr lang="fr-FR" b="1" dirty="0" smtClean="0">
                <a:solidFill>
                  <a:srgbClr val="FF0000"/>
                </a:solidFill>
              </a:rPr>
              <a:t>Louise WEISS </a:t>
            </a:r>
            <a:r>
              <a:rPr lang="fr-FR" dirty="0" smtClean="0"/>
              <a:t>– </a:t>
            </a:r>
            <a:r>
              <a:rPr lang="fr-FR" i="1" dirty="0" smtClean="0"/>
              <a:t>L’Europe nouvelle</a:t>
            </a:r>
          </a:p>
          <a:p>
            <a:pPr algn="just"/>
            <a:r>
              <a:rPr lang="fr-FR" b="1" dirty="0" smtClean="0">
                <a:solidFill>
                  <a:srgbClr val="FF0000"/>
                </a:solidFill>
              </a:rPr>
              <a:t>Des intellectuels</a:t>
            </a:r>
            <a:r>
              <a:rPr lang="fr-FR" dirty="0" smtClean="0"/>
              <a:t> au service la cause européenne : Paul Valéry, José Ortega y </a:t>
            </a:r>
            <a:r>
              <a:rPr lang="fr-FR" dirty="0" err="1" smtClean="0"/>
              <a:t>Gasset</a:t>
            </a:r>
            <a:r>
              <a:rPr lang="fr-FR" dirty="0" smtClean="0"/>
              <a:t>, Luigi Einaudi, Benedetto Croce, Jean de </a:t>
            </a:r>
            <a:r>
              <a:rPr lang="fr-FR" dirty="0" err="1" smtClean="0"/>
              <a:t>Pange</a:t>
            </a:r>
            <a:r>
              <a:rPr lang="fr-FR" dirty="0" smtClean="0"/>
              <a:t>, Heinrich et Thomas Mann, Stefan Zweig    </a:t>
            </a:r>
          </a:p>
          <a:p>
            <a:pPr marL="0" indent="0" algn="just">
              <a:buNone/>
            </a:pPr>
            <a:r>
              <a:rPr lang="fr-FR" dirty="0"/>
              <a:t> </a:t>
            </a:r>
            <a:r>
              <a:rPr lang="fr-FR" dirty="0" smtClean="0"/>
              <a:t>                                ___________________</a:t>
            </a:r>
          </a:p>
          <a:p>
            <a:pPr marL="0" indent="0" algn="just">
              <a:buNone/>
            </a:pPr>
            <a:r>
              <a:rPr lang="fr-FR" b="1" dirty="0" smtClean="0">
                <a:solidFill>
                  <a:srgbClr val="0070C0"/>
                </a:solidFill>
              </a:rPr>
              <a:t>Le plan Briand s’inscrit dans toute cette réflexion. Il est alimenté par l’européisme des années 20, mais reste un projet politique d’un gouvernement.</a:t>
            </a:r>
            <a:endParaRPr lang="fr-FR" b="1"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13</a:t>
            </a:fld>
            <a:endParaRPr lang="fr-FR"/>
          </a:p>
        </p:txBody>
      </p:sp>
    </p:spTree>
    <p:extLst>
      <p:ext uri="{BB962C8B-B14F-4D97-AF65-F5344CB8AC3E}">
        <p14:creationId xmlns:p14="http://schemas.microsoft.com/office/powerpoint/2010/main" val="1806231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3 – Portée du plan BRIAND</a:t>
            </a:r>
            <a:endParaRPr lang="fr-FR" sz="2800" dirty="0"/>
          </a:p>
        </p:txBody>
      </p:sp>
      <p:sp>
        <p:nvSpPr>
          <p:cNvPr id="3" name="Espace réservé du contenu 2"/>
          <p:cNvSpPr>
            <a:spLocks noGrp="1"/>
          </p:cNvSpPr>
          <p:nvPr>
            <p:ph idx="1"/>
          </p:nvPr>
        </p:nvSpPr>
        <p:spPr/>
        <p:txBody>
          <a:bodyPr>
            <a:normAutofit/>
          </a:bodyPr>
          <a:lstStyle/>
          <a:p>
            <a:pPr algn="just"/>
            <a:r>
              <a:rPr lang="fr-FR" sz="2800" b="1" dirty="0" smtClean="0">
                <a:solidFill>
                  <a:srgbClr val="FF0000"/>
                </a:solidFill>
              </a:rPr>
              <a:t>Des tentatives d’organisation régionale en Europe </a:t>
            </a:r>
            <a:r>
              <a:rPr lang="fr-FR" sz="2800" dirty="0" smtClean="0"/>
              <a:t>: front agraire des pays de l’Est européen (1930); union balkanique (1930); convention d’Oslo (1931) et d’</a:t>
            </a:r>
            <a:r>
              <a:rPr lang="fr-FR" sz="2800" dirty="0" err="1" smtClean="0"/>
              <a:t>Ouchy</a:t>
            </a:r>
            <a:r>
              <a:rPr lang="fr-FR" sz="2800" dirty="0" smtClean="0"/>
              <a:t> (1932)</a:t>
            </a:r>
          </a:p>
          <a:p>
            <a:pPr algn="just"/>
            <a:r>
              <a:rPr lang="fr-FR" sz="2800" b="1" dirty="0" smtClean="0">
                <a:solidFill>
                  <a:srgbClr val="FF0000"/>
                </a:solidFill>
              </a:rPr>
              <a:t>L’instrumentalisation du régionalisme </a:t>
            </a:r>
            <a:r>
              <a:rPr lang="fr-FR" sz="2800" dirty="0" smtClean="0"/>
              <a:t>: le projet Curtius-</a:t>
            </a:r>
            <a:r>
              <a:rPr lang="fr-FR" sz="2800" dirty="0" err="1" smtClean="0"/>
              <a:t>Schöber</a:t>
            </a:r>
            <a:r>
              <a:rPr lang="fr-FR" sz="2800" dirty="0" smtClean="0"/>
              <a:t>; le plan Tardieu</a:t>
            </a:r>
          </a:p>
          <a:p>
            <a:pPr algn="just"/>
            <a:r>
              <a:rPr lang="fr-FR" sz="2800" b="1" dirty="0" smtClean="0">
                <a:solidFill>
                  <a:srgbClr val="FF0000"/>
                </a:solidFill>
              </a:rPr>
              <a:t>La Société des Nations</a:t>
            </a:r>
            <a:r>
              <a:rPr lang="fr-FR" sz="2800" dirty="0" smtClean="0"/>
              <a:t>, lieu de débat européen</a:t>
            </a:r>
          </a:p>
          <a:p>
            <a:pPr algn="just"/>
            <a:r>
              <a:rPr lang="fr-FR" sz="2800" b="1" dirty="0" smtClean="0">
                <a:solidFill>
                  <a:srgbClr val="FF0000"/>
                </a:solidFill>
              </a:rPr>
              <a:t>Un échec des projets </a:t>
            </a:r>
            <a:r>
              <a:rPr lang="fr-FR" sz="2800" dirty="0" smtClean="0"/>
              <a:t>vers 1932/1933</a:t>
            </a:r>
            <a:endParaRPr lang="fr-FR" sz="2800" dirty="0"/>
          </a:p>
          <a:p>
            <a:pPr marL="0" indent="0" algn="just">
              <a:buNone/>
            </a:pPr>
            <a:endParaRPr lang="fr-FR"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14</a:t>
            </a:fld>
            <a:endParaRPr lang="fr-FR"/>
          </a:p>
        </p:txBody>
      </p:sp>
    </p:spTree>
    <p:extLst>
      <p:ext uri="{BB962C8B-B14F-4D97-AF65-F5344CB8AC3E}">
        <p14:creationId xmlns:p14="http://schemas.microsoft.com/office/powerpoint/2010/main" val="3655577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4 – La Deuxième Guerre mondiale</a:t>
            </a:r>
            <a:br>
              <a:rPr lang="fr-FR" sz="2800" dirty="0" smtClean="0"/>
            </a:br>
            <a:r>
              <a:rPr lang="fr-FR" sz="2800" dirty="0" smtClean="0"/>
              <a:t>Le manifeste de </a:t>
            </a:r>
            <a:r>
              <a:rPr lang="fr-FR" sz="2800" dirty="0" err="1" smtClean="0"/>
              <a:t>Ventotene</a:t>
            </a:r>
            <a:r>
              <a:rPr lang="fr-FR" sz="2800" dirty="0" smtClean="0"/>
              <a:t> (1941)</a:t>
            </a:r>
            <a:endParaRPr lang="fr-FR" sz="28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556792"/>
            <a:ext cx="3782141" cy="4525963"/>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2132856"/>
            <a:ext cx="1809750" cy="1952625"/>
          </a:xfrm>
          <a:prstGeom prst="rect">
            <a:avLst/>
          </a:prstGeom>
        </p:spPr>
      </p:pic>
      <p:sp>
        <p:nvSpPr>
          <p:cNvPr id="3" name="Espace réservé du pied de page 2"/>
          <p:cNvSpPr>
            <a:spLocks noGrp="1"/>
          </p:cNvSpPr>
          <p:nvPr>
            <p:ph type="ftr" sz="quarter" idx="11"/>
          </p:nvPr>
        </p:nvSpPr>
        <p:spPr/>
        <p:txBody>
          <a:bodyPr/>
          <a:lstStyle/>
          <a:p>
            <a:r>
              <a:rPr lang="fr-FR" smtClean="0"/>
              <a:t>S. SCHIRMANN - Construction européenne </a:t>
            </a:r>
            <a:endParaRPr lang="fr-FR"/>
          </a:p>
        </p:txBody>
      </p:sp>
      <p:sp>
        <p:nvSpPr>
          <p:cNvPr id="6" name="Espace réservé du numéro de diapositive 5"/>
          <p:cNvSpPr>
            <a:spLocks noGrp="1"/>
          </p:cNvSpPr>
          <p:nvPr>
            <p:ph type="sldNum" sz="quarter" idx="12"/>
          </p:nvPr>
        </p:nvSpPr>
        <p:spPr/>
        <p:txBody>
          <a:bodyPr/>
          <a:lstStyle/>
          <a:p>
            <a:fld id="{1B845B64-2BA3-4503-9F05-2AAD3CDB36B3}" type="slidenum">
              <a:rPr lang="fr-FR" smtClean="0"/>
              <a:t>15</a:t>
            </a:fld>
            <a:endParaRPr lang="fr-FR"/>
          </a:p>
        </p:txBody>
      </p:sp>
    </p:spTree>
    <p:extLst>
      <p:ext uri="{BB962C8B-B14F-4D97-AF65-F5344CB8AC3E}">
        <p14:creationId xmlns:p14="http://schemas.microsoft.com/office/powerpoint/2010/main" val="1550309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i="1" dirty="0" smtClean="0">
                <a:solidFill>
                  <a:srgbClr val="FF0000"/>
                </a:solidFill>
              </a:rPr>
              <a:t>Extraits du Manifeste de </a:t>
            </a:r>
            <a:r>
              <a:rPr lang="fr-FR" sz="2800" b="1" i="1" dirty="0" err="1" smtClean="0">
                <a:solidFill>
                  <a:srgbClr val="FF0000"/>
                </a:solidFill>
              </a:rPr>
              <a:t>Ventotene</a:t>
            </a:r>
            <a:endParaRPr lang="fr-FR" sz="2800" b="1" i="1" dirty="0">
              <a:solidFill>
                <a:srgbClr val="FF0000"/>
              </a:solidFill>
            </a:endParaRPr>
          </a:p>
        </p:txBody>
      </p:sp>
      <p:sp>
        <p:nvSpPr>
          <p:cNvPr id="3" name="Espace réservé du contenu 2"/>
          <p:cNvSpPr>
            <a:spLocks noGrp="1"/>
          </p:cNvSpPr>
          <p:nvPr>
            <p:ph idx="1"/>
          </p:nvPr>
        </p:nvSpPr>
        <p:spPr>
          <a:xfrm>
            <a:off x="467544" y="1412776"/>
            <a:ext cx="8229600" cy="4525963"/>
          </a:xfrm>
        </p:spPr>
        <p:txBody>
          <a:bodyPr>
            <a:noAutofit/>
          </a:bodyPr>
          <a:lstStyle/>
          <a:p>
            <a:pPr algn="just">
              <a:buFontTx/>
              <a:buChar char="-"/>
            </a:pPr>
            <a:r>
              <a:rPr lang="fr-FR" sz="2000" dirty="0" smtClean="0"/>
              <a:t>… Le problème qu’il faut résoudre tout d’abord … c’est </a:t>
            </a:r>
            <a:r>
              <a:rPr lang="fr-FR" sz="2000" b="1" i="1" dirty="0" smtClean="0">
                <a:solidFill>
                  <a:srgbClr val="0070C0"/>
                </a:solidFill>
              </a:rPr>
              <a:t>celui de l’abolition définitive de la division de l’Europe en états nationaux souverains</a:t>
            </a:r>
            <a:r>
              <a:rPr lang="fr-FR" sz="2000" dirty="0" smtClean="0"/>
              <a:t>… Les esprits sont déjà mieux disposés que dans le passé à l’égard d’une réorganisation de type fédéral de l’Europe.</a:t>
            </a:r>
          </a:p>
          <a:p>
            <a:pPr algn="just">
              <a:buFontTx/>
              <a:buChar char="-"/>
            </a:pPr>
            <a:r>
              <a:rPr lang="fr-FR" sz="2000" dirty="0" smtClean="0"/>
              <a:t>Tous les hommes raisonnables admettent désormais qu’il est aussi impossible de </a:t>
            </a:r>
            <a:r>
              <a:rPr lang="fr-FR" sz="2000" b="1" i="1" dirty="0" smtClean="0">
                <a:solidFill>
                  <a:srgbClr val="0070C0"/>
                </a:solidFill>
              </a:rPr>
              <a:t>maintenir un équilibre entre des états européens </a:t>
            </a:r>
            <a:r>
              <a:rPr lang="fr-FR" sz="2000" dirty="0" smtClean="0"/>
              <a:t>parmi lesquels </a:t>
            </a:r>
            <a:r>
              <a:rPr lang="fr-FR" sz="2000" b="1" i="1" dirty="0" smtClean="0">
                <a:solidFill>
                  <a:srgbClr val="0070C0"/>
                </a:solidFill>
              </a:rPr>
              <a:t>l’Allemagne</a:t>
            </a:r>
            <a:r>
              <a:rPr lang="fr-FR" sz="2000" dirty="0" smtClean="0"/>
              <a:t> militariste jouirait des mêmes conditions que les autres pays, que de morceler l’Allemagne et de lui tenir le pied sur le cou, une fois vaincue.</a:t>
            </a:r>
          </a:p>
          <a:p>
            <a:pPr algn="just">
              <a:buFontTx/>
              <a:buChar char="-"/>
            </a:pPr>
            <a:r>
              <a:rPr lang="fr-FR" sz="2000" dirty="0" smtClean="0"/>
              <a:t>Il faut, dès à présent, jeter les bases d’un </a:t>
            </a:r>
            <a:r>
              <a:rPr lang="fr-FR" sz="2000" b="1" i="1" dirty="0" smtClean="0">
                <a:solidFill>
                  <a:srgbClr val="0070C0"/>
                </a:solidFill>
              </a:rPr>
              <a:t>mouvement</a:t>
            </a:r>
            <a:r>
              <a:rPr lang="fr-FR" sz="2000" dirty="0" smtClean="0"/>
              <a:t>… qui sache donner naissance au nouvel organisme; … cela dans </a:t>
            </a:r>
            <a:r>
              <a:rPr lang="fr-FR" sz="2000" b="1" i="1" dirty="0" smtClean="0">
                <a:solidFill>
                  <a:srgbClr val="0070C0"/>
                </a:solidFill>
              </a:rPr>
              <a:t>le but de constituer un état fédéral solide</a:t>
            </a:r>
          </a:p>
          <a:p>
            <a:pPr algn="just">
              <a:buFontTx/>
              <a:buChar char="-"/>
            </a:pPr>
            <a:r>
              <a:rPr lang="fr-FR" sz="2000" dirty="0" smtClean="0"/>
              <a:t>Il faut pourtant bien reconnaître que la Fédération Européenne est l’unique garantie concevable de ce que les rapports avec les peuples asiatiques et américains puissent se dérouler </a:t>
            </a:r>
            <a:r>
              <a:rPr lang="fr-FR" sz="2000" b="1" i="1" dirty="0" smtClean="0">
                <a:solidFill>
                  <a:srgbClr val="0070C0"/>
                </a:solidFill>
              </a:rPr>
              <a:t>sur une base de coopération pacifique </a:t>
            </a:r>
            <a:endParaRPr lang="fr-FR" sz="2000" b="1" i="1"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16</a:t>
            </a:fld>
            <a:endParaRPr lang="fr-FR"/>
          </a:p>
        </p:txBody>
      </p:sp>
    </p:spTree>
    <p:extLst>
      <p:ext uri="{BB962C8B-B14F-4D97-AF65-F5344CB8AC3E}">
        <p14:creationId xmlns:p14="http://schemas.microsoft.com/office/powerpoint/2010/main" val="3754854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Autres éléments de la réflexion sur l’organisation de l’Europe pendant la Deuxième Guerre mondiale</a:t>
            </a:r>
            <a:endParaRPr lang="fr-FR" sz="2800" dirty="0"/>
          </a:p>
        </p:txBody>
      </p:sp>
      <p:sp>
        <p:nvSpPr>
          <p:cNvPr id="3" name="Espace réservé du contenu 2"/>
          <p:cNvSpPr>
            <a:spLocks noGrp="1"/>
          </p:cNvSpPr>
          <p:nvPr>
            <p:ph idx="1"/>
          </p:nvPr>
        </p:nvSpPr>
        <p:spPr/>
        <p:txBody>
          <a:bodyPr>
            <a:normAutofit/>
          </a:bodyPr>
          <a:lstStyle/>
          <a:p>
            <a:pPr algn="just"/>
            <a:r>
              <a:rPr lang="fr-FR" sz="3000" dirty="0"/>
              <a:t>Le cas de la </a:t>
            </a:r>
            <a:r>
              <a:rPr lang="fr-FR" sz="3000" b="1" dirty="0">
                <a:solidFill>
                  <a:srgbClr val="FF0000"/>
                </a:solidFill>
              </a:rPr>
              <a:t>résistance </a:t>
            </a:r>
            <a:r>
              <a:rPr lang="fr-FR" sz="3000" b="1" dirty="0" smtClean="0">
                <a:solidFill>
                  <a:srgbClr val="FF0000"/>
                </a:solidFill>
              </a:rPr>
              <a:t>allemande </a:t>
            </a:r>
            <a:r>
              <a:rPr lang="fr-FR" sz="3000" dirty="0" smtClean="0"/>
              <a:t>: l’exemple de Willy Brandt</a:t>
            </a:r>
            <a:endParaRPr lang="fr-FR" sz="3000" dirty="0"/>
          </a:p>
          <a:p>
            <a:pPr algn="just"/>
            <a:r>
              <a:rPr lang="fr-FR" sz="3000" dirty="0"/>
              <a:t>Les </a:t>
            </a:r>
            <a:r>
              <a:rPr lang="fr-FR" sz="3000" b="1" dirty="0">
                <a:solidFill>
                  <a:srgbClr val="FF0000"/>
                </a:solidFill>
              </a:rPr>
              <a:t>gouvernements en exils </a:t>
            </a:r>
            <a:r>
              <a:rPr lang="fr-FR" sz="3000" dirty="0"/>
              <a:t>: les cas polonais, tchécoslovaque, belge et </a:t>
            </a:r>
            <a:r>
              <a:rPr lang="fr-FR" sz="3000" dirty="0" smtClean="0"/>
              <a:t>français (J. RETINGER, H. RIPKA, P. H. SPAAK, Jean MONNET, à titre d’exemples)</a:t>
            </a:r>
            <a:endParaRPr lang="fr-FR" sz="3000" dirty="0"/>
          </a:p>
          <a:p>
            <a:pPr algn="just"/>
            <a:r>
              <a:rPr lang="fr-FR" sz="3000" b="1" dirty="0">
                <a:solidFill>
                  <a:srgbClr val="FF0000"/>
                </a:solidFill>
              </a:rPr>
              <a:t>Les Alliés </a:t>
            </a:r>
            <a:r>
              <a:rPr lang="fr-FR" sz="3000" dirty="0"/>
              <a:t>: Churchill et le « Conseil de l’Europe »</a:t>
            </a:r>
          </a:p>
          <a:p>
            <a:pPr algn="just"/>
            <a:r>
              <a:rPr lang="fr-FR" sz="3000" b="1" dirty="0">
                <a:solidFill>
                  <a:srgbClr val="FF0000"/>
                </a:solidFill>
              </a:rPr>
              <a:t>Roosevelt et </a:t>
            </a:r>
            <a:r>
              <a:rPr lang="fr-FR" sz="3000" b="1" dirty="0" smtClean="0">
                <a:solidFill>
                  <a:srgbClr val="FF0000"/>
                </a:solidFill>
              </a:rPr>
              <a:t>Staline</a:t>
            </a:r>
            <a:r>
              <a:rPr lang="fr-FR" sz="3000" dirty="0" smtClean="0"/>
              <a:t>, et les projets pour l’après-guerre</a:t>
            </a:r>
            <a:endParaRPr lang="fr-FR" sz="3000" dirty="0"/>
          </a:p>
          <a:p>
            <a:endParaRPr lang="fr-FR"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17</a:t>
            </a:fld>
            <a:endParaRPr lang="fr-FR"/>
          </a:p>
        </p:txBody>
      </p:sp>
    </p:spTree>
    <p:extLst>
      <p:ext uri="{BB962C8B-B14F-4D97-AF65-F5344CB8AC3E}">
        <p14:creationId xmlns:p14="http://schemas.microsoft.com/office/powerpoint/2010/main" val="3886615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 bilan</a:t>
            </a:r>
            <a:endParaRPr lang="fr-FR" dirty="0"/>
          </a:p>
        </p:txBody>
      </p:sp>
      <p:sp>
        <p:nvSpPr>
          <p:cNvPr id="3" name="Espace réservé du contenu 2"/>
          <p:cNvSpPr>
            <a:spLocks noGrp="1"/>
          </p:cNvSpPr>
          <p:nvPr>
            <p:ph idx="1"/>
          </p:nvPr>
        </p:nvSpPr>
        <p:spPr/>
        <p:txBody>
          <a:bodyPr>
            <a:normAutofit lnSpcReduction="10000"/>
          </a:bodyPr>
          <a:lstStyle/>
          <a:p>
            <a:pPr algn="just"/>
            <a:r>
              <a:rPr lang="fr-FR" dirty="0" smtClean="0"/>
              <a:t>Pourquoi construire une Europe unie ?</a:t>
            </a:r>
          </a:p>
          <a:p>
            <a:pPr algn="just"/>
            <a:r>
              <a:rPr lang="fr-FR" dirty="0" smtClean="0"/>
              <a:t>Quelles sont les frontières de cette Europe unie ?</a:t>
            </a:r>
          </a:p>
          <a:p>
            <a:pPr algn="just"/>
            <a:r>
              <a:rPr lang="fr-FR" dirty="0" smtClean="0"/>
              <a:t>Comment la construire ? Priorité au politique, à l’économique ou au culturel ?</a:t>
            </a:r>
          </a:p>
          <a:p>
            <a:pPr algn="just"/>
            <a:r>
              <a:rPr lang="fr-FR" dirty="0" smtClean="0"/>
              <a:t>Autour de qui la construire ? Projets d’ensemble ou projets infrarégionaux?</a:t>
            </a:r>
          </a:p>
          <a:p>
            <a:pPr algn="just"/>
            <a:r>
              <a:rPr lang="fr-FR" dirty="0" smtClean="0"/>
              <a:t>Le problème de la souveraineté des Etats nations </a:t>
            </a:r>
            <a:endParaRPr lang="fr-FR"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18</a:t>
            </a:fld>
            <a:endParaRPr lang="fr-FR"/>
          </a:p>
        </p:txBody>
      </p:sp>
    </p:spTree>
    <p:extLst>
      <p:ext uri="{BB962C8B-B14F-4D97-AF65-F5344CB8AC3E}">
        <p14:creationId xmlns:p14="http://schemas.microsoft.com/office/powerpoint/2010/main" val="3191755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Partie II : 1945 – 1990</a:t>
            </a:r>
            <a:br>
              <a:rPr lang="fr-FR" sz="3600" dirty="0" smtClean="0"/>
            </a:br>
            <a:r>
              <a:rPr lang="fr-FR" sz="3600" dirty="0"/>
              <a:t/>
            </a:r>
            <a:br>
              <a:rPr lang="fr-FR" sz="3600" dirty="0"/>
            </a:br>
            <a:r>
              <a:rPr lang="fr-FR" sz="3600" dirty="0" smtClean="0"/>
              <a:t>1 – Vers l’Europe communautaire 1945 -1957</a:t>
            </a:r>
            <a:endParaRPr lang="fr-FR" sz="3600" dirty="0"/>
          </a:p>
        </p:txBody>
      </p:sp>
      <p:sp>
        <p:nvSpPr>
          <p:cNvPr id="3" name="Espace réservé du contenu 2"/>
          <p:cNvSpPr>
            <a:spLocks noGrp="1"/>
          </p:cNvSpPr>
          <p:nvPr>
            <p:ph idx="1"/>
          </p:nvPr>
        </p:nvSpPr>
        <p:spPr/>
        <p:txBody>
          <a:bodyPr>
            <a:normAutofit/>
          </a:bodyPr>
          <a:lstStyle/>
          <a:p>
            <a:pPr marL="0" indent="0">
              <a:buNone/>
            </a:pPr>
            <a:r>
              <a:rPr lang="fr-FR" sz="2800" dirty="0" smtClean="0"/>
              <a:t>Le discours de Zurich Winston Churchill : 19 septembre 1946</a:t>
            </a:r>
            <a:endParaRPr lang="fr-FR" sz="2800" dirty="0"/>
          </a:p>
        </p:txBody>
      </p:sp>
      <p:graphicFrame>
        <p:nvGraphicFramePr>
          <p:cNvPr id="4" name="Objet 3"/>
          <p:cNvGraphicFramePr>
            <a:graphicFrameLocks noChangeAspect="1"/>
          </p:cNvGraphicFramePr>
          <p:nvPr>
            <p:extLst>
              <p:ext uri="{D42A27DB-BD31-4B8C-83A1-F6EECF244321}">
                <p14:modId xmlns:p14="http://schemas.microsoft.com/office/powerpoint/2010/main" val="350763096"/>
              </p:ext>
            </p:extLst>
          </p:nvPr>
        </p:nvGraphicFramePr>
        <p:xfrm>
          <a:off x="0" y="3175794"/>
          <a:ext cx="8858250" cy="687387"/>
        </p:xfrm>
        <a:graphic>
          <a:graphicData uri="http://schemas.openxmlformats.org/presentationml/2006/ole">
            <mc:AlternateContent xmlns:mc="http://schemas.openxmlformats.org/markup-compatibility/2006">
              <mc:Choice xmlns:v="urn:schemas-microsoft-com:vml" Requires="v">
                <p:oleObj spid="_x0000_s2137" name="Objet d’environnement du Gestionnaire de liaisons" showAsIcon="1" r:id="rId3" imgW="8857800" imgH="686880" progId="Package">
                  <p:embed/>
                </p:oleObj>
              </mc:Choice>
              <mc:Fallback>
                <p:oleObj name="Objet d’environnement du Gestionnaire de liaisons" showAsIcon="1" r:id="rId3" imgW="8857800" imgH="686880" progId="Package">
                  <p:embed/>
                  <p:pic>
                    <p:nvPicPr>
                      <p:cNvPr id="0" name=""/>
                      <p:cNvPicPr/>
                      <p:nvPr/>
                    </p:nvPicPr>
                    <p:blipFill>
                      <a:blip r:embed="rId4"/>
                      <a:stretch>
                        <a:fillRect/>
                      </a:stretch>
                    </p:blipFill>
                    <p:spPr>
                      <a:xfrm>
                        <a:off x="0" y="3175794"/>
                        <a:ext cx="8858250" cy="687387"/>
                      </a:xfrm>
                      <a:prstGeom prst="rect">
                        <a:avLst/>
                      </a:prstGeom>
                    </p:spPr>
                  </p:pic>
                </p:oleObj>
              </mc:Fallback>
            </mc:AlternateContent>
          </a:graphicData>
        </a:graphic>
      </p:graphicFrame>
      <p:sp>
        <p:nvSpPr>
          <p:cNvPr id="5" name="Espace réservé du pied de page 4"/>
          <p:cNvSpPr>
            <a:spLocks noGrp="1"/>
          </p:cNvSpPr>
          <p:nvPr>
            <p:ph type="ftr" sz="quarter" idx="11"/>
          </p:nvPr>
        </p:nvSpPr>
        <p:spPr/>
        <p:txBody>
          <a:bodyPr/>
          <a:lstStyle/>
          <a:p>
            <a:r>
              <a:rPr lang="fr-FR" smtClean="0"/>
              <a:t>S. SCHIRMANN - Construction européenne </a:t>
            </a:r>
            <a:endParaRPr lang="fr-FR"/>
          </a:p>
        </p:txBody>
      </p:sp>
      <p:sp>
        <p:nvSpPr>
          <p:cNvPr id="6" name="Espace réservé du numéro de diapositive 5"/>
          <p:cNvSpPr>
            <a:spLocks noGrp="1"/>
          </p:cNvSpPr>
          <p:nvPr>
            <p:ph type="sldNum" sz="quarter" idx="12"/>
          </p:nvPr>
        </p:nvSpPr>
        <p:spPr/>
        <p:txBody>
          <a:bodyPr/>
          <a:lstStyle/>
          <a:p>
            <a:fld id="{1B845B64-2BA3-4503-9F05-2AAD3CDB36B3}" type="slidenum">
              <a:rPr lang="fr-FR" smtClean="0"/>
              <a:t>19</a:t>
            </a:fld>
            <a:endParaRPr lang="fr-FR"/>
          </a:p>
        </p:txBody>
      </p:sp>
    </p:spTree>
    <p:extLst>
      <p:ext uri="{BB962C8B-B14F-4D97-AF65-F5344CB8AC3E}">
        <p14:creationId xmlns:p14="http://schemas.microsoft.com/office/powerpoint/2010/main" val="1847927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Partie I : 1919 – 1945</a:t>
            </a:r>
            <a:br>
              <a:rPr lang="fr-FR" dirty="0" smtClean="0"/>
            </a:br>
            <a:r>
              <a:rPr lang="fr-FR" dirty="0" smtClean="0"/>
              <a:t>1 – Une initiative gouvernementale : le projet BRIAND</a:t>
            </a:r>
            <a:endParaRPr lang="fr-FR"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2204864"/>
            <a:ext cx="6360013" cy="4525963"/>
          </a:xfrm>
        </p:spPr>
      </p:pic>
      <p:sp>
        <p:nvSpPr>
          <p:cNvPr id="3" name="Espace réservé du pied de page 2"/>
          <p:cNvSpPr>
            <a:spLocks noGrp="1"/>
          </p:cNvSpPr>
          <p:nvPr>
            <p:ph type="ftr" sz="quarter" idx="11"/>
          </p:nvPr>
        </p:nvSpPr>
        <p:spPr/>
        <p:txBody>
          <a:bodyPr/>
          <a:lstStyle/>
          <a:p>
            <a:r>
              <a:rPr lang="fr-FR" smtClean="0"/>
              <a:t>S. SCHIRMANN - Construction européenne </a:t>
            </a:r>
            <a:endParaRPr lang="fr-FR"/>
          </a:p>
        </p:txBody>
      </p:sp>
      <p:sp>
        <p:nvSpPr>
          <p:cNvPr id="4" name="Espace réservé du numéro de diapositive 3"/>
          <p:cNvSpPr>
            <a:spLocks noGrp="1"/>
          </p:cNvSpPr>
          <p:nvPr>
            <p:ph type="sldNum" sz="quarter" idx="12"/>
          </p:nvPr>
        </p:nvSpPr>
        <p:spPr/>
        <p:txBody>
          <a:bodyPr/>
          <a:lstStyle/>
          <a:p>
            <a:fld id="{1B845B64-2BA3-4503-9F05-2AAD3CDB36B3}" type="slidenum">
              <a:rPr lang="fr-FR" smtClean="0"/>
              <a:t>2</a:t>
            </a:fld>
            <a:endParaRPr lang="fr-FR"/>
          </a:p>
        </p:txBody>
      </p:sp>
    </p:spTree>
    <p:extLst>
      <p:ext uri="{BB962C8B-B14F-4D97-AF65-F5344CB8AC3E}">
        <p14:creationId xmlns:p14="http://schemas.microsoft.com/office/powerpoint/2010/main" val="246977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Les initiatives en faveur d’une Europe intergouvernementale</a:t>
            </a:r>
            <a:endParaRPr lang="fr-FR" sz="2800" dirty="0"/>
          </a:p>
        </p:txBody>
      </p:sp>
      <p:sp>
        <p:nvSpPr>
          <p:cNvPr id="3" name="Espace réservé du contenu 2"/>
          <p:cNvSpPr>
            <a:spLocks noGrp="1"/>
          </p:cNvSpPr>
          <p:nvPr>
            <p:ph idx="1"/>
          </p:nvPr>
        </p:nvSpPr>
        <p:spPr/>
        <p:txBody>
          <a:bodyPr>
            <a:normAutofit/>
          </a:bodyPr>
          <a:lstStyle/>
          <a:p>
            <a:pPr algn="just"/>
            <a:r>
              <a:rPr lang="fr-FR" sz="2800" b="1" dirty="0" smtClean="0">
                <a:solidFill>
                  <a:srgbClr val="FF0000"/>
                </a:solidFill>
              </a:rPr>
              <a:t>Contexte </a:t>
            </a:r>
            <a:r>
              <a:rPr lang="fr-FR" sz="2800" dirty="0" smtClean="0"/>
              <a:t>: pressions extérieures et retour des Etats-nations (plan Marshall, Crise de Berlin, question allemande)</a:t>
            </a:r>
          </a:p>
          <a:p>
            <a:pPr algn="just"/>
            <a:r>
              <a:rPr lang="fr-FR" sz="2800" dirty="0" smtClean="0"/>
              <a:t>Une Europe économique : </a:t>
            </a:r>
            <a:r>
              <a:rPr lang="fr-FR" sz="2800" b="1" dirty="0" smtClean="0">
                <a:solidFill>
                  <a:srgbClr val="FF0000"/>
                </a:solidFill>
              </a:rPr>
              <a:t>l’OECE (1948)</a:t>
            </a:r>
          </a:p>
          <a:p>
            <a:pPr algn="just"/>
            <a:r>
              <a:rPr lang="fr-FR" sz="2800" dirty="0" smtClean="0"/>
              <a:t>Une Europe diplomatique et militaire : </a:t>
            </a:r>
            <a:r>
              <a:rPr lang="fr-FR" sz="2800" b="1" dirty="0" smtClean="0">
                <a:solidFill>
                  <a:srgbClr val="FF0000"/>
                </a:solidFill>
              </a:rPr>
              <a:t>l’UO (1948)</a:t>
            </a:r>
          </a:p>
          <a:p>
            <a:pPr algn="just"/>
            <a:r>
              <a:rPr lang="fr-FR" sz="2800" b="1" dirty="0" smtClean="0">
                <a:solidFill>
                  <a:srgbClr val="FF0000"/>
                </a:solidFill>
              </a:rPr>
              <a:t>Le congrès de La Haye (7 – 10 mai 1948) </a:t>
            </a:r>
            <a:r>
              <a:rPr lang="fr-FR" sz="2800" dirty="0" smtClean="0"/>
              <a:t>et les mouvements européens</a:t>
            </a:r>
          </a:p>
          <a:p>
            <a:pPr algn="just"/>
            <a:r>
              <a:rPr lang="fr-FR" sz="2800" dirty="0" smtClean="0"/>
              <a:t>Une Europe politique : </a:t>
            </a:r>
            <a:r>
              <a:rPr lang="fr-FR" sz="2800" b="1" dirty="0" smtClean="0">
                <a:solidFill>
                  <a:srgbClr val="FF0000"/>
                </a:solidFill>
              </a:rPr>
              <a:t>le Conseil de l’Europe (1949)</a:t>
            </a:r>
          </a:p>
          <a:p>
            <a:pPr algn="just"/>
            <a:r>
              <a:rPr lang="fr-FR" sz="2800" dirty="0" smtClean="0"/>
              <a:t>La fin de l’Europe supranationale ? </a:t>
            </a:r>
            <a:endParaRPr lang="fr-FR" sz="2800"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20</a:t>
            </a:fld>
            <a:endParaRPr lang="fr-FR"/>
          </a:p>
        </p:txBody>
      </p:sp>
    </p:spTree>
    <p:extLst>
      <p:ext uri="{BB962C8B-B14F-4D97-AF65-F5344CB8AC3E}">
        <p14:creationId xmlns:p14="http://schemas.microsoft.com/office/powerpoint/2010/main" val="2602570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 plan Schuman et la naissance de la CECA : vers l’Europe supranationale ?</a:t>
            </a:r>
            <a:endParaRPr lang="fr-FR" sz="2800" dirty="0"/>
          </a:p>
        </p:txBody>
      </p:sp>
      <p:sp>
        <p:nvSpPr>
          <p:cNvPr id="3" name="Espace réservé du contenu 2"/>
          <p:cNvSpPr>
            <a:spLocks noGrp="1"/>
          </p:cNvSpPr>
          <p:nvPr>
            <p:ph idx="1"/>
          </p:nvPr>
        </p:nvSpPr>
        <p:spPr>
          <a:xfrm>
            <a:off x="539552" y="1844824"/>
            <a:ext cx="8229600" cy="4525963"/>
          </a:xfrm>
        </p:spPr>
        <p:txBody>
          <a:bodyPr>
            <a:normAutofit/>
          </a:bodyPr>
          <a:lstStyle/>
          <a:p>
            <a:pPr algn="just"/>
            <a:r>
              <a:rPr lang="fr-FR" sz="2800" dirty="0" smtClean="0"/>
              <a:t>Le contexte international</a:t>
            </a:r>
          </a:p>
          <a:p>
            <a:pPr algn="just"/>
            <a:r>
              <a:rPr lang="fr-FR" sz="2800" dirty="0" smtClean="0"/>
              <a:t>La question allemande</a:t>
            </a:r>
          </a:p>
          <a:p>
            <a:pPr algn="just"/>
            <a:r>
              <a:rPr lang="fr-FR" sz="2800" dirty="0" smtClean="0"/>
              <a:t>Les besoins de la reconstruction</a:t>
            </a:r>
          </a:p>
          <a:p>
            <a:pPr algn="just"/>
            <a:r>
              <a:rPr lang="fr-FR" sz="2800" dirty="0" smtClean="0"/>
              <a:t>MONNET – SCHUMAN : les origines de la déclaration du 9 mai 1950</a:t>
            </a:r>
          </a:p>
          <a:p>
            <a:pPr algn="just"/>
            <a:r>
              <a:rPr lang="fr-FR" sz="2800" b="1" dirty="0" smtClean="0">
                <a:solidFill>
                  <a:srgbClr val="FF0000"/>
                </a:solidFill>
              </a:rPr>
              <a:t>Le plan Schuman : un acte fondateur</a:t>
            </a:r>
          </a:p>
          <a:p>
            <a:pPr algn="just"/>
            <a:r>
              <a:rPr lang="fr-FR" sz="2800" dirty="0" smtClean="0"/>
              <a:t>Le traité CECA (18 avril 1951)</a:t>
            </a:r>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21</a:t>
            </a:fld>
            <a:endParaRPr lang="fr-FR"/>
          </a:p>
        </p:txBody>
      </p:sp>
    </p:spTree>
    <p:extLst>
      <p:ext uri="{BB962C8B-B14F-4D97-AF65-F5344CB8AC3E}">
        <p14:creationId xmlns:p14="http://schemas.microsoft.com/office/powerpoint/2010/main" val="3268661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déclaration Schuman</a:t>
            </a:r>
            <a:endParaRPr lang="fr-FR" dirty="0"/>
          </a:p>
        </p:txBody>
      </p:sp>
      <p:pic>
        <p:nvPicPr>
          <p:cNvPr id="6" name="Espace réservé du contenu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1350858" y="1177535"/>
            <a:ext cx="3191384" cy="4525963"/>
          </a:xfrm>
          <a:prstGeom prst="rect">
            <a:avLst/>
          </a:prstGeom>
          <a:ln w="228600" cap="sq" cmpd="thickThin">
            <a:solidFill>
              <a:srgbClr val="000000"/>
            </a:solidFill>
            <a:prstDash val="solid"/>
            <a:miter lim="800000"/>
          </a:ln>
          <a:effectLst>
            <a:innerShdw blurRad="76200">
              <a:srgbClr val="000000"/>
            </a:innerShdw>
          </a:effectLst>
        </p:spPr>
      </p:pic>
      <p:graphicFrame>
        <p:nvGraphicFramePr>
          <p:cNvPr id="4" name="Objet 3"/>
          <p:cNvGraphicFramePr>
            <a:graphicFrameLocks noChangeAspect="1"/>
          </p:cNvGraphicFramePr>
          <p:nvPr>
            <p:extLst>
              <p:ext uri="{D42A27DB-BD31-4B8C-83A1-F6EECF244321}">
                <p14:modId xmlns:p14="http://schemas.microsoft.com/office/powerpoint/2010/main" val="1068436884"/>
              </p:ext>
            </p:extLst>
          </p:nvPr>
        </p:nvGraphicFramePr>
        <p:xfrm>
          <a:off x="5508104" y="2924944"/>
          <a:ext cx="2119313" cy="687387"/>
        </p:xfrm>
        <a:graphic>
          <a:graphicData uri="http://schemas.openxmlformats.org/presentationml/2006/ole">
            <mc:AlternateContent xmlns:mc="http://schemas.openxmlformats.org/markup-compatibility/2006">
              <mc:Choice xmlns:v="urn:schemas-microsoft-com:vml" Requires="v">
                <p:oleObj spid="_x0000_s3244" name="Objet d’environnement du Gestionnaire de liaisons" showAsIcon="1" r:id="rId4" imgW="2119320" imgH="686880" progId="Package">
                  <p:embed/>
                </p:oleObj>
              </mc:Choice>
              <mc:Fallback>
                <p:oleObj name="Objet d’environnement du Gestionnaire de liaisons" showAsIcon="1" r:id="rId4" imgW="2119320" imgH="686880" progId="Package">
                  <p:embed/>
                  <p:pic>
                    <p:nvPicPr>
                      <p:cNvPr id="0" name=""/>
                      <p:cNvPicPr/>
                      <p:nvPr/>
                    </p:nvPicPr>
                    <p:blipFill>
                      <a:blip r:embed="rId5"/>
                      <a:stretch>
                        <a:fillRect/>
                      </a:stretch>
                    </p:blipFill>
                    <p:spPr>
                      <a:xfrm>
                        <a:off x="5508104" y="2924944"/>
                        <a:ext cx="2119313" cy="687387"/>
                      </a:xfrm>
                      <a:prstGeom prst="rect">
                        <a:avLst/>
                      </a:prstGeom>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3925927372"/>
              </p:ext>
            </p:extLst>
          </p:nvPr>
        </p:nvGraphicFramePr>
        <p:xfrm>
          <a:off x="5508104" y="2924944"/>
          <a:ext cx="2119313" cy="687387"/>
        </p:xfrm>
        <a:graphic>
          <a:graphicData uri="http://schemas.openxmlformats.org/presentationml/2006/ole">
            <mc:AlternateContent xmlns:mc="http://schemas.openxmlformats.org/markup-compatibility/2006">
              <mc:Choice xmlns:v="urn:schemas-microsoft-com:vml" Requires="v">
                <p:oleObj spid="_x0000_s3245" name="Objet d’environnement du Gestionnaire de liaisons" showAsIcon="1" r:id="rId6" imgW="2119320" imgH="686880" progId="Package">
                  <p:embed/>
                </p:oleObj>
              </mc:Choice>
              <mc:Fallback>
                <p:oleObj name="Objet d’environnement du Gestionnaire de liaisons" showAsIcon="1" r:id="rId6" imgW="2119320" imgH="686880" progId="Package">
                  <p:embed/>
                  <p:pic>
                    <p:nvPicPr>
                      <p:cNvPr id="0" name=""/>
                      <p:cNvPicPr/>
                      <p:nvPr/>
                    </p:nvPicPr>
                    <p:blipFill>
                      <a:blip r:embed="rId7"/>
                      <a:stretch>
                        <a:fillRect/>
                      </a:stretch>
                    </p:blipFill>
                    <p:spPr>
                      <a:xfrm>
                        <a:off x="5508104" y="2924944"/>
                        <a:ext cx="2119313" cy="687387"/>
                      </a:xfrm>
                      <a:prstGeom prst="rect">
                        <a:avLst/>
                      </a:prstGeom>
                    </p:spPr>
                  </p:pic>
                </p:oleObj>
              </mc:Fallback>
            </mc:AlternateContent>
          </a:graphicData>
        </a:graphic>
      </p:graphicFrame>
      <p:sp>
        <p:nvSpPr>
          <p:cNvPr id="3" name="Espace réservé du pied de page 2"/>
          <p:cNvSpPr>
            <a:spLocks noGrp="1"/>
          </p:cNvSpPr>
          <p:nvPr>
            <p:ph type="ftr" sz="quarter" idx="11"/>
          </p:nvPr>
        </p:nvSpPr>
        <p:spPr/>
        <p:txBody>
          <a:bodyPr/>
          <a:lstStyle/>
          <a:p>
            <a:r>
              <a:rPr lang="fr-FR" smtClean="0"/>
              <a:t>S. SCHIRMANN - Construction européenne </a:t>
            </a:r>
            <a:endParaRPr lang="fr-FR"/>
          </a:p>
        </p:txBody>
      </p:sp>
      <p:sp>
        <p:nvSpPr>
          <p:cNvPr id="7" name="Espace réservé du numéro de diapositive 6"/>
          <p:cNvSpPr>
            <a:spLocks noGrp="1"/>
          </p:cNvSpPr>
          <p:nvPr>
            <p:ph type="sldNum" sz="quarter" idx="12"/>
          </p:nvPr>
        </p:nvSpPr>
        <p:spPr/>
        <p:txBody>
          <a:bodyPr/>
          <a:lstStyle/>
          <a:p>
            <a:fld id="{1B845B64-2BA3-4503-9F05-2AAD3CDB36B3}" type="slidenum">
              <a:rPr lang="fr-FR" smtClean="0"/>
              <a:t>22</a:t>
            </a:fld>
            <a:endParaRPr lang="fr-FR"/>
          </a:p>
        </p:txBody>
      </p:sp>
    </p:spTree>
    <p:extLst>
      <p:ext uri="{BB962C8B-B14F-4D97-AF65-F5344CB8AC3E}">
        <p14:creationId xmlns:p14="http://schemas.microsoft.com/office/powerpoint/2010/main" val="2995929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Crises et relance de l’Europe à six</a:t>
            </a:r>
            <a:endParaRPr lang="fr-FR" sz="2800" dirty="0"/>
          </a:p>
        </p:txBody>
      </p:sp>
      <p:sp>
        <p:nvSpPr>
          <p:cNvPr id="3" name="Espace réservé du contenu 2"/>
          <p:cNvSpPr>
            <a:spLocks noGrp="1"/>
          </p:cNvSpPr>
          <p:nvPr>
            <p:ph idx="1"/>
          </p:nvPr>
        </p:nvSpPr>
        <p:spPr/>
        <p:txBody>
          <a:bodyPr>
            <a:normAutofit/>
          </a:bodyPr>
          <a:lstStyle/>
          <a:p>
            <a:pPr algn="just"/>
            <a:r>
              <a:rPr lang="fr-FR" sz="2800" dirty="0" smtClean="0"/>
              <a:t>Le plan </a:t>
            </a:r>
            <a:r>
              <a:rPr lang="fr-FR" sz="2800" b="1" dirty="0" smtClean="0">
                <a:solidFill>
                  <a:srgbClr val="FF0000"/>
                </a:solidFill>
              </a:rPr>
              <a:t>Pleven</a:t>
            </a:r>
            <a:r>
              <a:rPr lang="fr-FR" sz="2800" dirty="0" smtClean="0"/>
              <a:t> ou le projet </a:t>
            </a:r>
            <a:r>
              <a:rPr lang="fr-FR" sz="2800" b="1" dirty="0" smtClean="0">
                <a:solidFill>
                  <a:srgbClr val="FF0000"/>
                </a:solidFill>
              </a:rPr>
              <a:t>CED (1950)</a:t>
            </a:r>
          </a:p>
          <a:p>
            <a:pPr algn="just"/>
            <a:r>
              <a:rPr lang="fr-FR" sz="2800" dirty="0" smtClean="0"/>
              <a:t>Le projet de Communauté politique européenne </a:t>
            </a:r>
            <a:r>
              <a:rPr lang="fr-FR" sz="2800" b="1" dirty="0" smtClean="0">
                <a:solidFill>
                  <a:srgbClr val="FF0000"/>
                </a:solidFill>
              </a:rPr>
              <a:t>(CPE)</a:t>
            </a:r>
          </a:p>
          <a:p>
            <a:pPr algn="just"/>
            <a:r>
              <a:rPr lang="fr-FR" sz="2800" dirty="0" smtClean="0"/>
              <a:t>La France et le refus de l’Europe supranationale (1954)</a:t>
            </a:r>
          </a:p>
          <a:p>
            <a:pPr algn="just"/>
            <a:r>
              <a:rPr lang="fr-FR" sz="2800" dirty="0" smtClean="0"/>
              <a:t>La relance : Messine et le </a:t>
            </a:r>
            <a:r>
              <a:rPr lang="fr-FR" sz="2800" b="1" dirty="0" smtClean="0">
                <a:solidFill>
                  <a:srgbClr val="FF0000"/>
                </a:solidFill>
              </a:rPr>
              <a:t>comité Spaak (1955)</a:t>
            </a:r>
          </a:p>
          <a:p>
            <a:pPr algn="just"/>
            <a:r>
              <a:rPr lang="fr-FR" sz="2800" b="1" dirty="0" smtClean="0">
                <a:solidFill>
                  <a:srgbClr val="FF0000"/>
                </a:solidFill>
              </a:rPr>
              <a:t>Les traités de Rome (1957) </a:t>
            </a:r>
            <a:r>
              <a:rPr lang="fr-FR" sz="2800" dirty="0" smtClean="0"/>
              <a:t>: Marché commun et Euratom</a:t>
            </a:r>
          </a:p>
          <a:p>
            <a:pPr algn="just"/>
            <a:r>
              <a:rPr lang="fr-FR" sz="2800" dirty="0" smtClean="0"/>
              <a:t>Quelle place pour le Royaume-Uni ?</a:t>
            </a:r>
            <a:endParaRPr lang="fr-FR" sz="2800"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23</a:t>
            </a:fld>
            <a:endParaRPr lang="fr-FR"/>
          </a:p>
        </p:txBody>
      </p:sp>
    </p:spTree>
    <p:extLst>
      <p:ext uri="{BB962C8B-B14F-4D97-AF65-F5344CB8AC3E}">
        <p14:creationId xmlns:p14="http://schemas.microsoft.com/office/powerpoint/2010/main" val="3301995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1143000"/>
          </a:xfrm>
        </p:spPr>
        <p:txBody>
          <a:bodyPr>
            <a:normAutofit/>
          </a:bodyPr>
          <a:lstStyle/>
          <a:p>
            <a:r>
              <a:rPr lang="fr-FR" sz="2800" dirty="0" smtClean="0"/>
              <a:t>En guise de bilan : </a:t>
            </a:r>
            <a:endParaRPr lang="fr-FR" sz="2800" dirty="0"/>
          </a:p>
        </p:txBody>
      </p:sp>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9672" y="1988840"/>
            <a:ext cx="5813838" cy="4525963"/>
          </a:xfrm>
        </p:spPr>
      </p:pic>
      <p:graphicFrame>
        <p:nvGraphicFramePr>
          <p:cNvPr id="4" name="Objet 3"/>
          <p:cNvGraphicFramePr>
            <a:graphicFrameLocks noChangeAspect="1"/>
          </p:cNvGraphicFramePr>
          <p:nvPr>
            <p:extLst>
              <p:ext uri="{D42A27DB-BD31-4B8C-83A1-F6EECF244321}">
                <p14:modId xmlns:p14="http://schemas.microsoft.com/office/powerpoint/2010/main" val="294164164"/>
              </p:ext>
            </p:extLst>
          </p:nvPr>
        </p:nvGraphicFramePr>
        <p:xfrm>
          <a:off x="683568" y="1196752"/>
          <a:ext cx="8655050" cy="687387"/>
        </p:xfrm>
        <a:graphic>
          <a:graphicData uri="http://schemas.openxmlformats.org/presentationml/2006/ole">
            <mc:AlternateContent xmlns:mc="http://schemas.openxmlformats.org/markup-compatibility/2006">
              <mc:Choice xmlns:v="urn:schemas-microsoft-com:vml" Requires="v">
                <p:oleObj spid="_x0000_s4179" name="Objet d’environnement du Gestionnaire de liaisons" showAsIcon="1" r:id="rId4" imgW="8654760" imgH="686880" progId="Package">
                  <p:embed/>
                </p:oleObj>
              </mc:Choice>
              <mc:Fallback>
                <p:oleObj name="Objet d’environnement du Gestionnaire de liaisons" showAsIcon="1" r:id="rId4" imgW="8654760" imgH="686880" progId="Package">
                  <p:embed/>
                  <p:pic>
                    <p:nvPicPr>
                      <p:cNvPr id="0" name=""/>
                      <p:cNvPicPr/>
                      <p:nvPr/>
                    </p:nvPicPr>
                    <p:blipFill>
                      <a:blip r:embed="rId5"/>
                      <a:stretch>
                        <a:fillRect/>
                      </a:stretch>
                    </p:blipFill>
                    <p:spPr>
                      <a:xfrm>
                        <a:off x="683568" y="1196752"/>
                        <a:ext cx="8655050" cy="687387"/>
                      </a:xfrm>
                      <a:prstGeom prst="rect">
                        <a:avLst/>
                      </a:prstGeom>
                    </p:spPr>
                  </p:pic>
                </p:oleObj>
              </mc:Fallback>
            </mc:AlternateContent>
          </a:graphicData>
        </a:graphic>
      </p:graphicFrame>
      <p:sp>
        <p:nvSpPr>
          <p:cNvPr id="3" name="Espace réservé du pied de page 2"/>
          <p:cNvSpPr>
            <a:spLocks noGrp="1"/>
          </p:cNvSpPr>
          <p:nvPr>
            <p:ph type="ftr" sz="quarter" idx="11"/>
          </p:nvPr>
        </p:nvSpPr>
        <p:spPr/>
        <p:txBody>
          <a:bodyPr/>
          <a:lstStyle/>
          <a:p>
            <a:r>
              <a:rPr lang="fr-FR" smtClean="0"/>
              <a:t>S. SCHIRMANN - Construction européenne </a:t>
            </a:r>
            <a:endParaRPr lang="fr-FR"/>
          </a:p>
        </p:txBody>
      </p:sp>
      <p:sp>
        <p:nvSpPr>
          <p:cNvPr id="6" name="Espace réservé du numéro de diapositive 5"/>
          <p:cNvSpPr>
            <a:spLocks noGrp="1"/>
          </p:cNvSpPr>
          <p:nvPr>
            <p:ph type="sldNum" sz="quarter" idx="12"/>
          </p:nvPr>
        </p:nvSpPr>
        <p:spPr/>
        <p:txBody>
          <a:bodyPr/>
          <a:lstStyle/>
          <a:p>
            <a:fld id="{1B845B64-2BA3-4503-9F05-2AAD3CDB36B3}" type="slidenum">
              <a:rPr lang="fr-FR" smtClean="0"/>
              <a:t>24</a:t>
            </a:fld>
            <a:endParaRPr lang="fr-FR"/>
          </a:p>
        </p:txBody>
      </p:sp>
    </p:spTree>
    <p:extLst>
      <p:ext uri="{BB962C8B-B14F-4D97-AF65-F5344CB8AC3E}">
        <p14:creationId xmlns:p14="http://schemas.microsoft.com/office/powerpoint/2010/main" val="1450932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smtClean="0"/>
              <a:t>2 - Face </a:t>
            </a:r>
            <a:r>
              <a:rPr lang="fr-FR" sz="3200" dirty="0" smtClean="0"/>
              <a:t>à De Gaulle (1957 – 1969)</a:t>
            </a:r>
            <a:endParaRPr lang="fr-FR" sz="3200" dirty="0"/>
          </a:p>
        </p:txBody>
      </p:sp>
      <p:sp>
        <p:nvSpPr>
          <p:cNvPr id="3" name="Espace réservé du contenu 2"/>
          <p:cNvSpPr>
            <a:spLocks noGrp="1"/>
          </p:cNvSpPr>
          <p:nvPr>
            <p:ph sz="half" idx="1"/>
          </p:nvPr>
        </p:nvSpPr>
        <p:spPr/>
        <p:txBody>
          <a:bodyPr>
            <a:normAutofit/>
          </a:bodyPr>
          <a:lstStyle/>
          <a:p>
            <a:r>
              <a:rPr lang="fr-FR" sz="2800" dirty="0" smtClean="0"/>
              <a:t>Les visions européennes du général de Gaulle</a:t>
            </a:r>
            <a:endParaRPr lang="fr-FR" sz="2800" dirty="0"/>
          </a:p>
        </p:txBody>
      </p:sp>
      <p:pic>
        <p:nvPicPr>
          <p:cNvPr id="7" name="Espace réservé du contenu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3356992"/>
            <a:ext cx="4038600" cy="2964752"/>
          </a:xfrm>
        </p:spPr>
      </p:pic>
      <p:graphicFrame>
        <p:nvGraphicFramePr>
          <p:cNvPr id="4" name="Objet 3"/>
          <p:cNvGraphicFramePr>
            <a:graphicFrameLocks noChangeAspect="1"/>
          </p:cNvGraphicFramePr>
          <p:nvPr>
            <p:extLst>
              <p:ext uri="{D42A27DB-BD31-4B8C-83A1-F6EECF244321}">
                <p14:modId xmlns:p14="http://schemas.microsoft.com/office/powerpoint/2010/main" val="3629932581"/>
              </p:ext>
            </p:extLst>
          </p:nvPr>
        </p:nvGraphicFramePr>
        <p:xfrm>
          <a:off x="0" y="2492896"/>
          <a:ext cx="6408738" cy="687387"/>
        </p:xfrm>
        <a:graphic>
          <a:graphicData uri="http://schemas.openxmlformats.org/presentationml/2006/ole">
            <mc:AlternateContent xmlns:mc="http://schemas.openxmlformats.org/markup-compatibility/2006">
              <mc:Choice xmlns:v="urn:schemas-microsoft-com:vml" Requires="v">
                <p:oleObj spid="_x0000_s5272" name="Objet d’environnement du Gestionnaire de liaisons" showAsIcon="1" r:id="rId4" imgW="6408360" imgH="686880" progId="Package">
                  <p:embed/>
                </p:oleObj>
              </mc:Choice>
              <mc:Fallback>
                <p:oleObj name="Objet d’environnement du Gestionnaire de liaisons" showAsIcon="1" r:id="rId4" imgW="6408360" imgH="686880" progId="Package">
                  <p:embed/>
                  <p:pic>
                    <p:nvPicPr>
                      <p:cNvPr id="0" name=""/>
                      <p:cNvPicPr/>
                      <p:nvPr/>
                    </p:nvPicPr>
                    <p:blipFill>
                      <a:blip r:embed="rId5"/>
                      <a:stretch>
                        <a:fillRect/>
                      </a:stretch>
                    </p:blipFill>
                    <p:spPr>
                      <a:xfrm>
                        <a:off x="0" y="2492896"/>
                        <a:ext cx="6408738" cy="687387"/>
                      </a:xfrm>
                      <a:prstGeom prst="rect">
                        <a:avLst/>
                      </a:prstGeom>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2803414182"/>
              </p:ext>
            </p:extLst>
          </p:nvPr>
        </p:nvGraphicFramePr>
        <p:xfrm>
          <a:off x="827584" y="4005064"/>
          <a:ext cx="3197225" cy="687387"/>
        </p:xfrm>
        <a:graphic>
          <a:graphicData uri="http://schemas.openxmlformats.org/presentationml/2006/ole">
            <mc:AlternateContent xmlns:mc="http://schemas.openxmlformats.org/markup-compatibility/2006">
              <mc:Choice xmlns:v="urn:schemas-microsoft-com:vml" Requires="v">
                <p:oleObj spid="_x0000_s5273" name="Objet d’environnement du Gestionnaire de liaisons" showAsIcon="1" r:id="rId6" imgW="3197880" imgH="686880" progId="Package">
                  <p:embed/>
                </p:oleObj>
              </mc:Choice>
              <mc:Fallback>
                <p:oleObj name="Objet d’environnement du Gestionnaire de liaisons" showAsIcon="1" r:id="rId6" imgW="3197880" imgH="686880" progId="Package">
                  <p:embed/>
                  <p:pic>
                    <p:nvPicPr>
                      <p:cNvPr id="0" name=""/>
                      <p:cNvPicPr/>
                      <p:nvPr/>
                    </p:nvPicPr>
                    <p:blipFill>
                      <a:blip r:embed="rId7"/>
                      <a:stretch>
                        <a:fillRect/>
                      </a:stretch>
                    </p:blipFill>
                    <p:spPr>
                      <a:xfrm>
                        <a:off x="827584" y="4005064"/>
                        <a:ext cx="3197225" cy="687387"/>
                      </a:xfrm>
                      <a:prstGeom prst="rect">
                        <a:avLst/>
                      </a:prstGeom>
                    </p:spPr>
                  </p:pic>
                </p:oleObj>
              </mc:Fallback>
            </mc:AlternateContent>
          </a:graphicData>
        </a:graphic>
      </p:graphicFrame>
      <p:sp>
        <p:nvSpPr>
          <p:cNvPr id="6" name="Espace réservé du pied de page 5"/>
          <p:cNvSpPr>
            <a:spLocks noGrp="1"/>
          </p:cNvSpPr>
          <p:nvPr>
            <p:ph type="ftr" sz="quarter" idx="11"/>
          </p:nvPr>
        </p:nvSpPr>
        <p:spPr/>
        <p:txBody>
          <a:bodyPr/>
          <a:lstStyle/>
          <a:p>
            <a:r>
              <a:rPr lang="fr-FR" smtClean="0"/>
              <a:t>S. SCHIRMANN - Construction européenne </a:t>
            </a:r>
            <a:endParaRPr lang="fr-FR"/>
          </a:p>
        </p:txBody>
      </p:sp>
      <p:sp>
        <p:nvSpPr>
          <p:cNvPr id="8" name="Espace réservé du numéro de diapositive 7"/>
          <p:cNvSpPr>
            <a:spLocks noGrp="1"/>
          </p:cNvSpPr>
          <p:nvPr>
            <p:ph type="sldNum" sz="quarter" idx="12"/>
          </p:nvPr>
        </p:nvSpPr>
        <p:spPr/>
        <p:txBody>
          <a:bodyPr/>
          <a:lstStyle/>
          <a:p>
            <a:fld id="{1B845B64-2BA3-4503-9F05-2AAD3CDB36B3}" type="slidenum">
              <a:rPr lang="fr-FR" smtClean="0"/>
              <a:t>25</a:t>
            </a:fld>
            <a:endParaRPr lang="fr-FR"/>
          </a:p>
        </p:txBody>
      </p:sp>
    </p:spTree>
    <p:extLst>
      <p:ext uri="{BB962C8B-B14F-4D97-AF65-F5344CB8AC3E}">
        <p14:creationId xmlns:p14="http://schemas.microsoft.com/office/powerpoint/2010/main" val="3258019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Quelques caricatures</a:t>
            </a:r>
            <a:endParaRPr lang="fr-FR" sz="2800" dirty="0"/>
          </a:p>
        </p:txBody>
      </p:sp>
      <p:pic>
        <p:nvPicPr>
          <p:cNvPr id="6" name="Espace réservé du conten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2132856"/>
            <a:ext cx="4038600" cy="2433193"/>
          </a:xfrm>
        </p:spPr>
      </p:pic>
      <p:pic>
        <p:nvPicPr>
          <p:cNvPr id="7" name="Espace réservé du contenu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1844824"/>
            <a:ext cx="4038600" cy="2881340"/>
          </a:xfrm>
        </p:spPr>
      </p:pic>
      <p:sp>
        <p:nvSpPr>
          <p:cNvPr id="3" name="Espace réservé du pied de page 2"/>
          <p:cNvSpPr>
            <a:spLocks noGrp="1"/>
          </p:cNvSpPr>
          <p:nvPr>
            <p:ph type="ftr" sz="quarter" idx="11"/>
          </p:nvPr>
        </p:nvSpPr>
        <p:spPr/>
        <p:txBody>
          <a:bodyPr/>
          <a:lstStyle/>
          <a:p>
            <a:r>
              <a:rPr lang="fr-FR" smtClean="0"/>
              <a:t>S. SCHIRMANN - Construction européenne </a:t>
            </a:r>
            <a:endParaRPr lang="fr-FR"/>
          </a:p>
        </p:txBody>
      </p:sp>
      <p:sp>
        <p:nvSpPr>
          <p:cNvPr id="4" name="Espace réservé du numéro de diapositive 3"/>
          <p:cNvSpPr>
            <a:spLocks noGrp="1"/>
          </p:cNvSpPr>
          <p:nvPr>
            <p:ph type="sldNum" sz="quarter" idx="12"/>
          </p:nvPr>
        </p:nvSpPr>
        <p:spPr/>
        <p:txBody>
          <a:bodyPr/>
          <a:lstStyle/>
          <a:p>
            <a:fld id="{1B845B64-2BA3-4503-9F05-2AAD3CDB36B3}" type="slidenum">
              <a:rPr lang="fr-FR" smtClean="0"/>
              <a:t>26</a:t>
            </a:fld>
            <a:endParaRPr lang="fr-FR"/>
          </a:p>
        </p:txBody>
      </p:sp>
    </p:spTree>
    <p:extLst>
      <p:ext uri="{BB962C8B-B14F-4D97-AF65-F5344CB8AC3E}">
        <p14:creationId xmlns:p14="http://schemas.microsoft.com/office/powerpoint/2010/main" val="1881371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Les projets européens de de Gaulle</a:t>
            </a:r>
            <a:endParaRPr lang="fr-FR" sz="3200" dirty="0"/>
          </a:p>
        </p:txBody>
      </p:sp>
      <p:sp>
        <p:nvSpPr>
          <p:cNvPr id="3" name="Espace réservé du contenu 2"/>
          <p:cNvSpPr>
            <a:spLocks noGrp="1"/>
          </p:cNvSpPr>
          <p:nvPr>
            <p:ph idx="1"/>
          </p:nvPr>
        </p:nvSpPr>
        <p:spPr/>
        <p:txBody>
          <a:bodyPr>
            <a:normAutofit fontScale="85000" lnSpcReduction="10000"/>
          </a:bodyPr>
          <a:lstStyle/>
          <a:p>
            <a:pPr algn="just"/>
            <a:r>
              <a:rPr lang="fr-FR" b="1" dirty="0" smtClean="0">
                <a:solidFill>
                  <a:srgbClr val="FF0000"/>
                </a:solidFill>
              </a:rPr>
              <a:t>Les conceptions européennes du général de Gaulle </a:t>
            </a:r>
            <a:r>
              <a:rPr lang="fr-FR" dirty="0" smtClean="0"/>
              <a:t>:</a:t>
            </a:r>
          </a:p>
          <a:p>
            <a:pPr marL="0" indent="0" algn="just">
              <a:buNone/>
            </a:pPr>
            <a:r>
              <a:rPr lang="fr-FR" dirty="0" smtClean="0"/>
              <a:t>- le troisième Grand ou une Europe politique</a:t>
            </a:r>
          </a:p>
          <a:p>
            <a:pPr marL="0" indent="0" algn="just">
              <a:buNone/>
            </a:pPr>
            <a:r>
              <a:rPr lang="fr-FR" dirty="0" smtClean="0"/>
              <a:t>- une Europe supranationale</a:t>
            </a:r>
          </a:p>
          <a:p>
            <a:pPr marL="0" indent="0" algn="just">
              <a:buNone/>
            </a:pPr>
            <a:r>
              <a:rPr lang="fr-FR" dirty="0" smtClean="0"/>
              <a:t>- sous domination française</a:t>
            </a:r>
          </a:p>
          <a:p>
            <a:pPr algn="just">
              <a:buFontTx/>
              <a:buChar char="-"/>
            </a:pPr>
            <a:endParaRPr lang="fr-FR" dirty="0" smtClean="0"/>
          </a:p>
          <a:p>
            <a:pPr marL="0" indent="0" algn="just">
              <a:buNone/>
            </a:pPr>
            <a:r>
              <a:rPr lang="fr-FR" dirty="0" smtClean="0"/>
              <a:t>Il s’agit ainsi de compenser la perte de l’Empire, de restaurer la puissance économique du pays et l’indépendance de la France et de l’Europe par rapport aux deux grands, tout en demeurant dans le camp occidental</a:t>
            </a:r>
            <a:endParaRPr lang="fr-FR"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27</a:t>
            </a:fld>
            <a:endParaRPr lang="fr-FR"/>
          </a:p>
        </p:txBody>
      </p:sp>
    </p:spTree>
    <p:extLst>
      <p:ext uri="{BB962C8B-B14F-4D97-AF65-F5344CB8AC3E}">
        <p14:creationId xmlns:p14="http://schemas.microsoft.com/office/powerpoint/2010/main" val="1847064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200" dirty="0" smtClean="0"/>
              <a:t>Crises et réalisations</a:t>
            </a:r>
            <a:endParaRPr lang="fr-FR" sz="3200" dirty="0"/>
          </a:p>
        </p:txBody>
      </p:sp>
      <p:sp>
        <p:nvSpPr>
          <p:cNvPr id="5" name="Espace réservé du contenu 4"/>
          <p:cNvSpPr>
            <a:spLocks noGrp="1"/>
          </p:cNvSpPr>
          <p:nvPr>
            <p:ph sz="half" idx="1"/>
          </p:nvPr>
        </p:nvSpPr>
        <p:spPr/>
        <p:txBody>
          <a:bodyPr>
            <a:normAutofit fontScale="77500" lnSpcReduction="20000"/>
          </a:bodyPr>
          <a:lstStyle/>
          <a:p>
            <a:pPr algn="just"/>
            <a:r>
              <a:rPr lang="fr-FR" dirty="0"/>
              <a:t>L’échec de l’Union politique : </a:t>
            </a:r>
            <a:r>
              <a:rPr lang="fr-FR" b="1" dirty="0">
                <a:solidFill>
                  <a:srgbClr val="FF0000"/>
                </a:solidFill>
              </a:rPr>
              <a:t>les plans </a:t>
            </a:r>
            <a:r>
              <a:rPr lang="fr-FR" b="1" dirty="0" smtClean="0">
                <a:solidFill>
                  <a:srgbClr val="FF0000"/>
                </a:solidFill>
              </a:rPr>
              <a:t>Fouchet (19 octobre 1961 ; 18 janvier 1962)</a:t>
            </a:r>
            <a:endParaRPr lang="fr-FR" b="1" dirty="0">
              <a:solidFill>
                <a:srgbClr val="FF0000"/>
              </a:solidFill>
            </a:endParaRPr>
          </a:p>
          <a:p>
            <a:pPr algn="just"/>
            <a:r>
              <a:rPr lang="fr-FR" dirty="0"/>
              <a:t>Les difficultés de la CECA et l’échec </a:t>
            </a:r>
            <a:r>
              <a:rPr lang="fr-FR" dirty="0" smtClean="0"/>
              <a:t>d’EURATOM (fusion des exécutifs du 1</a:t>
            </a:r>
            <a:r>
              <a:rPr lang="fr-FR" baseline="30000" dirty="0" smtClean="0"/>
              <a:t>er</a:t>
            </a:r>
            <a:r>
              <a:rPr lang="fr-FR" dirty="0" smtClean="0"/>
              <a:t> juillet 1967; 1968 : politique communautaire de l’énergie)</a:t>
            </a:r>
            <a:endParaRPr lang="fr-FR" dirty="0"/>
          </a:p>
          <a:p>
            <a:pPr algn="just"/>
            <a:r>
              <a:rPr lang="fr-FR" dirty="0"/>
              <a:t>Les </a:t>
            </a:r>
            <a:r>
              <a:rPr lang="fr-FR" b="1" dirty="0">
                <a:solidFill>
                  <a:srgbClr val="FF0000"/>
                </a:solidFill>
              </a:rPr>
              <a:t>veto à l’adhésion </a:t>
            </a:r>
            <a:r>
              <a:rPr lang="fr-FR" b="1" dirty="0" smtClean="0">
                <a:solidFill>
                  <a:srgbClr val="FF0000"/>
                </a:solidFill>
              </a:rPr>
              <a:t>britannique (1963 ; 1967)</a:t>
            </a:r>
            <a:endParaRPr lang="fr-FR" b="1" dirty="0">
              <a:solidFill>
                <a:srgbClr val="FF0000"/>
              </a:solidFill>
            </a:endParaRPr>
          </a:p>
          <a:p>
            <a:pPr algn="just"/>
            <a:r>
              <a:rPr lang="fr-FR" dirty="0"/>
              <a:t>La crise « de </a:t>
            </a:r>
            <a:r>
              <a:rPr lang="fr-FR" b="1" dirty="0">
                <a:solidFill>
                  <a:srgbClr val="FF0000"/>
                </a:solidFill>
              </a:rPr>
              <a:t>la chaise vide </a:t>
            </a:r>
            <a:r>
              <a:rPr lang="fr-FR" dirty="0" smtClean="0"/>
              <a:t>»</a:t>
            </a:r>
            <a:r>
              <a:rPr lang="fr-FR" b="1" dirty="0" smtClean="0"/>
              <a:t>    </a:t>
            </a:r>
            <a:r>
              <a:rPr lang="fr-FR" b="1" dirty="0" smtClean="0">
                <a:solidFill>
                  <a:srgbClr val="FF0000"/>
                </a:solidFill>
              </a:rPr>
              <a:t>( 1965/1966)</a:t>
            </a:r>
            <a:endParaRPr lang="fr-FR" b="1" dirty="0">
              <a:solidFill>
                <a:srgbClr val="FF0000"/>
              </a:solidFill>
            </a:endParaRPr>
          </a:p>
          <a:p>
            <a:pPr algn="just"/>
            <a:r>
              <a:rPr lang="fr-FR" dirty="0"/>
              <a:t>Une Europe bloquée ?</a:t>
            </a:r>
          </a:p>
          <a:p>
            <a:endParaRPr lang="fr-FR" dirty="0"/>
          </a:p>
        </p:txBody>
      </p:sp>
      <p:sp>
        <p:nvSpPr>
          <p:cNvPr id="6" name="Espace réservé du contenu 5"/>
          <p:cNvSpPr>
            <a:spLocks noGrp="1"/>
          </p:cNvSpPr>
          <p:nvPr>
            <p:ph sz="half" idx="2"/>
          </p:nvPr>
        </p:nvSpPr>
        <p:spPr>
          <a:xfrm>
            <a:off x="4648200" y="1413818"/>
            <a:ext cx="4038600" cy="4525963"/>
          </a:xfrm>
        </p:spPr>
        <p:txBody>
          <a:bodyPr>
            <a:normAutofit fontScale="77500" lnSpcReduction="20000"/>
          </a:bodyPr>
          <a:lstStyle/>
          <a:p>
            <a:pPr algn="just"/>
            <a:r>
              <a:rPr lang="fr-FR" dirty="0"/>
              <a:t>La </a:t>
            </a:r>
            <a:r>
              <a:rPr lang="fr-FR" b="1" dirty="0">
                <a:solidFill>
                  <a:srgbClr val="0070C0"/>
                </a:solidFill>
              </a:rPr>
              <a:t>politique agricole </a:t>
            </a:r>
            <a:r>
              <a:rPr lang="fr-FR" b="1" dirty="0" smtClean="0">
                <a:solidFill>
                  <a:srgbClr val="0070C0"/>
                </a:solidFill>
              </a:rPr>
              <a:t>commune (1962)</a:t>
            </a:r>
            <a:endParaRPr lang="fr-FR" b="1" dirty="0">
              <a:solidFill>
                <a:srgbClr val="0070C0"/>
              </a:solidFill>
            </a:endParaRPr>
          </a:p>
          <a:p>
            <a:pPr algn="just"/>
            <a:r>
              <a:rPr lang="fr-FR" dirty="0"/>
              <a:t>La réalisation de </a:t>
            </a:r>
            <a:r>
              <a:rPr lang="fr-FR" b="1" dirty="0">
                <a:solidFill>
                  <a:srgbClr val="0070C0"/>
                </a:solidFill>
              </a:rPr>
              <a:t>l’union </a:t>
            </a:r>
            <a:r>
              <a:rPr lang="fr-FR" b="1" dirty="0" smtClean="0">
                <a:solidFill>
                  <a:srgbClr val="0070C0"/>
                </a:solidFill>
              </a:rPr>
              <a:t>douanière (1968)</a:t>
            </a:r>
            <a:endParaRPr lang="fr-FR" b="1" dirty="0">
              <a:solidFill>
                <a:srgbClr val="0070C0"/>
              </a:solidFill>
            </a:endParaRPr>
          </a:p>
          <a:p>
            <a:pPr algn="just"/>
            <a:r>
              <a:rPr lang="fr-FR" dirty="0"/>
              <a:t>Une </a:t>
            </a:r>
            <a:r>
              <a:rPr lang="fr-FR" b="1" dirty="0">
                <a:solidFill>
                  <a:srgbClr val="0070C0"/>
                </a:solidFill>
              </a:rPr>
              <a:t>politique vis-à-vis des pays en </a:t>
            </a:r>
            <a:r>
              <a:rPr lang="fr-FR" b="1" dirty="0" smtClean="0">
                <a:solidFill>
                  <a:srgbClr val="0070C0"/>
                </a:solidFill>
              </a:rPr>
              <a:t>développement (Yaoundé - 1963)</a:t>
            </a:r>
            <a:endParaRPr lang="fr-FR" b="1" dirty="0">
              <a:solidFill>
                <a:srgbClr val="0070C0"/>
              </a:solidFill>
            </a:endParaRPr>
          </a:p>
          <a:p>
            <a:pPr algn="just"/>
            <a:r>
              <a:rPr lang="fr-FR" dirty="0"/>
              <a:t>Les premiers pas d’une </a:t>
            </a:r>
            <a:r>
              <a:rPr lang="fr-FR" b="1" dirty="0">
                <a:solidFill>
                  <a:srgbClr val="0070C0"/>
                </a:solidFill>
              </a:rPr>
              <a:t>réflexion sur une Europe </a:t>
            </a:r>
            <a:r>
              <a:rPr lang="fr-FR" b="1" dirty="0" smtClean="0">
                <a:solidFill>
                  <a:srgbClr val="0070C0"/>
                </a:solidFill>
              </a:rPr>
              <a:t>monétaire (1962/1963, plan Barre 17 juillet 1969)</a:t>
            </a:r>
            <a:endParaRPr lang="fr-FR" b="1" dirty="0">
              <a:solidFill>
                <a:srgbClr val="0070C0"/>
              </a:solidFill>
            </a:endParaRPr>
          </a:p>
          <a:p>
            <a:endParaRPr lang="fr-FR" dirty="0"/>
          </a:p>
        </p:txBody>
      </p:sp>
      <p:sp>
        <p:nvSpPr>
          <p:cNvPr id="2" name="Espace réservé du pied de page 1"/>
          <p:cNvSpPr>
            <a:spLocks noGrp="1"/>
          </p:cNvSpPr>
          <p:nvPr>
            <p:ph type="ftr" sz="quarter" idx="11"/>
          </p:nvPr>
        </p:nvSpPr>
        <p:spPr/>
        <p:txBody>
          <a:bodyPr/>
          <a:lstStyle/>
          <a:p>
            <a:r>
              <a:rPr lang="fr-FR" smtClean="0"/>
              <a:t>S. SCHIRMANN - Construction européenne </a:t>
            </a:r>
            <a:endParaRPr lang="fr-FR"/>
          </a:p>
        </p:txBody>
      </p:sp>
      <p:sp>
        <p:nvSpPr>
          <p:cNvPr id="3" name="Espace réservé du numéro de diapositive 2"/>
          <p:cNvSpPr>
            <a:spLocks noGrp="1"/>
          </p:cNvSpPr>
          <p:nvPr>
            <p:ph type="sldNum" sz="quarter" idx="12"/>
          </p:nvPr>
        </p:nvSpPr>
        <p:spPr/>
        <p:txBody>
          <a:bodyPr/>
          <a:lstStyle/>
          <a:p>
            <a:fld id="{1B845B64-2BA3-4503-9F05-2AAD3CDB36B3}" type="slidenum">
              <a:rPr lang="fr-FR" smtClean="0"/>
              <a:t>28</a:t>
            </a:fld>
            <a:endParaRPr lang="fr-FR"/>
          </a:p>
        </p:txBody>
      </p:sp>
    </p:spTree>
    <p:extLst>
      <p:ext uri="{BB962C8B-B14F-4D97-AF65-F5344CB8AC3E}">
        <p14:creationId xmlns:p14="http://schemas.microsoft.com/office/powerpoint/2010/main" val="658415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332656"/>
            <a:ext cx="7772400" cy="1830065"/>
          </a:xfrm>
        </p:spPr>
        <p:txBody>
          <a:bodyPr/>
          <a:lstStyle/>
          <a:p>
            <a:r>
              <a:rPr lang="fr-FR" sz="2800" dirty="0" smtClean="0"/>
              <a:t>3</a:t>
            </a:r>
            <a:r>
              <a:rPr lang="fr-FR" dirty="0" smtClean="0"/>
              <a:t> - </a:t>
            </a:r>
            <a:r>
              <a:rPr lang="fr-FR" sz="2800" dirty="0" smtClean="0"/>
              <a:t>De la relance de La Haye (1969) à l’euro-sclérose des années 1980 </a:t>
            </a:r>
            <a:endParaRPr lang="fr-FR" sz="2800" dirty="0"/>
          </a:p>
        </p:txBody>
      </p:sp>
      <p:sp>
        <p:nvSpPr>
          <p:cNvPr id="3" name="Sous-titre 2"/>
          <p:cNvSpPr>
            <a:spLocks noGrp="1"/>
          </p:cNvSpPr>
          <p:nvPr>
            <p:ph type="subTitle" idx="1"/>
          </p:nvPr>
        </p:nvSpPr>
        <p:spPr>
          <a:xfrm>
            <a:off x="1187624" y="1916832"/>
            <a:ext cx="6400800" cy="1752600"/>
          </a:xfrm>
        </p:spPr>
        <p:txBody>
          <a:bodyPr>
            <a:normAutofit fontScale="25000" lnSpcReduction="20000"/>
          </a:bodyPr>
          <a:lstStyle/>
          <a:p>
            <a:pPr algn="just"/>
            <a:r>
              <a:rPr lang="fr-FR" sz="11200" dirty="0">
                <a:solidFill>
                  <a:srgbClr val="FF0000"/>
                </a:solidFill>
              </a:rPr>
              <a:t>La Haye (1969) : le sommet de la </a:t>
            </a:r>
            <a:r>
              <a:rPr lang="fr-FR" sz="11200" dirty="0" smtClean="0">
                <a:solidFill>
                  <a:srgbClr val="FF0000"/>
                </a:solidFill>
              </a:rPr>
              <a:t>relance</a:t>
            </a:r>
          </a:p>
          <a:p>
            <a:pPr algn="just"/>
            <a:endParaRPr lang="fr-FR" sz="11200" dirty="0">
              <a:solidFill>
                <a:schemeClr val="tx1"/>
              </a:solidFill>
            </a:endParaRPr>
          </a:p>
          <a:p>
            <a:pPr algn="just"/>
            <a:r>
              <a:rPr lang="fr-FR" sz="11200" dirty="0" smtClean="0">
                <a:solidFill>
                  <a:schemeClr val="tx1"/>
                </a:solidFill>
              </a:rPr>
              <a:t>- </a:t>
            </a:r>
            <a:r>
              <a:rPr lang="fr-FR" sz="11200" b="1" dirty="0" smtClean="0">
                <a:solidFill>
                  <a:srgbClr val="0070C0"/>
                </a:solidFill>
              </a:rPr>
              <a:t>l’achèvement</a:t>
            </a:r>
            <a:r>
              <a:rPr lang="fr-FR" sz="11200" dirty="0" smtClean="0">
                <a:solidFill>
                  <a:schemeClr val="tx1"/>
                </a:solidFill>
              </a:rPr>
              <a:t> : la PAC, comme exemple</a:t>
            </a:r>
          </a:p>
          <a:p>
            <a:pPr algn="just"/>
            <a:endParaRPr lang="fr-FR" sz="11200" dirty="0">
              <a:solidFill>
                <a:schemeClr val="tx1"/>
              </a:solidFill>
            </a:endParaRPr>
          </a:p>
          <a:p>
            <a:pPr algn="just"/>
            <a:r>
              <a:rPr lang="fr-FR" sz="11200" dirty="0" smtClean="0">
                <a:solidFill>
                  <a:schemeClr val="tx1"/>
                </a:solidFill>
              </a:rPr>
              <a:t>-</a:t>
            </a:r>
            <a:r>
              <a:rPr lang="fr-FR" sz="11200" b="1" dirty="0" smtClean="0">
                <a:solidFill>
                  <a:srgbClr val="0070C0"/>
                </a:solidFill>
              </a:rPr>
              <a:t>l’approfondissement</a:t>
            </a:r>
            <a:r>
              <a:rPr lang="fr-FR" sz="11200" dirty="0" smtClean="0">
                <a:solidFill>
                  <a:schemeClr val="tx1"/>
                </a:solidFill>
              </a:rPr>
              <a:t> </a:t>
            </a:r>
            <a:r>
              <a:rPr lang="fr-FR" sz="11200" dirty="0">
                <a:solidFill>
                  <a:schemeClr val="tx1"/>
                </a:solidFill>
              </a:rPr>
              <a:t>: - les nouvelles politiques communes </a:t>
            </a:r>
            <a:r>
              <a:rPr lang="fr-FR" sz="11200" dirty="0" smtClean="0">
                <a:solidFill>
                  <a:schemeClr val="tx1"/>
                </a:solidFill>
              </a:rPr>
              <a:t>envisagées</a:t>
            </a:r>
          </a:p>
          <a:p>
            <a:pPr algn="just"/>
            <a:endParaRPr lang="fr-FR" sz="11200" dirty="0">
              <a:solidFill>
                <a:schemeClr val="tx1"/>
              </a:solidFill>
            </a:endParaRPr>
          </a:p>
          <a:p>
            <a:pPr algn="just"/>
            <a:r>
              <a:rPr lang="fr-FR" sz="11200" dirty="0" smtClean="0">
                <a:solidFill>
                  <a:schemeClr val="tx1"/>
                </a:solidFill>
              </a:rPr>
              <a:t>-</a:t>
            </a:r>
            <a:r>
              <a:rPr lang="fr-FR" sz="11200" b="1" dirty="0" smtClean="0">
                <a:solidFill>
                  <a:srgbClr val="0070C0"/>
                </a:solidFill>
              </a:rPr>
              <a:t>l’amorce </a:t>
            </a:r>
            <a:r>
              <a:rPr lang="fr-FR" sz="11200" b="1" dirty="0">
                <a:solidFill>
                  <a:srgbClr val="0070C0"/>
                </a:solidFill>
              </a:rPr>
              <a:t>d’une politique monétaire européenne : le plan Werner</a:t>
            </a:r>
            <a:r>
              <a:rPr lang="fr-FR" sz="11200" b="1" dirty="0">
                <a:solidFill>
                  <a:srgbClr val="00B0F0"/>
                </a:solidFill>
              </a:rPr>
              <a:t> </a:t>
            </a:r>
            <a:r>
              <a:rPr lang="fr-FR" sz="11200" dirty="0">
                <a:solidFill>
                  <a:schemeClr val="tx1"/>
                </a:solidFill>
              </a:rPr>
              <a:t>et</a:t>
            </a:r>
            <a:r>
              <a:rPr lang="fr-FR" sz="11200" b="1" dirty="0">
                <a:solidFill>
                  <a:srgbClr val="00B0F0"/>
                </a:solidFill>
              </a:rPr>
              <a:t> </a:t>
            </a:r>
            <a:r>
              <a:rPr lang="fr-FR" sz="11200" dirty="0">
                <a:solidFill>
                  <a:schemeClr val="tx1"/>
                </a:solidFill>
              </a:rPr>
              <a:t>ses prolongements</a:t>
            </a:r>
          </a:p>
          <a:p>
            <a:pPr algn="just"/>
            <a:r>
              <a:rPr lang="fr-FR" sz="11200" dirty="0" smtClean="0">
                <a:solidFill>
                  <a:schemeClr val="tx1"/>
                </a:solidFill>
              </a:rPr>
              <a:t>-le </a:t>
            </a:r>
            <a:r>
              <a:rPr lang="fr-FR" sz="11200" dirty="0">
                <a:solidFill>
                  <a:schemeClr val="tx1"/>
                </a:solidFill>
              </a:rPr>
              <a:t>premier </a:t>
            </a:r>
            <a:r>
              <a:rPr lang="fr-FR" sz="11200" b="1" dirty="0" smtClean="0">
                <a:solidFill>
                  <a:srgbClr val="0070C0"/>
                </a:solidFill>
              </a:rPr>
              <a:t>élargissement</a:t>
            </a:r>
            <a:r>
              <a:rPr lang="fr-FR" sz="11200" dirty="0" smtClean="0">
                <a:solidFill>
                  <a:schemeClr val="tx1"/>
                </a:solidFill>
              </a:rPr>
              <a:t> (1973)</a:t>
            </a:r>
            <a:endParaRPr lang="fr-FR" sz="11200" dirty="0">
              <a:solidFill>
                <a:schemeClr val="tx1"/>
              </a:solidFill>
            </a:endParaRPr>
          </a:p>
          <a:p>
            <a:pPr algn="just"/>
            <a:endParaRPr lang="fr-FR"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29</a:t>
            </a:fld>
            <a:endParaRPr lang="fr-FR"/>
          </a:p>
        </p:txBody>
      </p:sp>
    </p:spTree>
    <p:extLst>
      <p:ext uri="{BB962C8B-B14F-4D97-AF65-F5344CB8AC3E}">
        <p14:creationId xmlns:p14="http://schemas.microsoft.com/office/powerpoint/2010/main" val="2584289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Extraits du discours de Briand à la tribune de la SDN à Genève</a:t>
            </a:r>
            <a:endParaRPr lang="fr-FR" sz="28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772816"/>
            <a:ext cx="6360013" cy="4525963"/>
          </a:xfrm>
        </p:spPr>
      </p:pic>
      <p:sp>
        <p:nvSpPr>
          <p:cNvPr id="3" name="Espace réservé du pied de page 2"/>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3</a:t>
            </a:fld>
            <a:endParaRPr lang="fr-FR"/>
          </a:p>
        </p:txBody>
      </p:sp>
    </p:spTree>
    <p:extLst>
      <p:ext uri="{BB962C8B-B14F-4D97-AF65-F5344CB8AC3E}">
        <p14:creationId xmlns:p14="http://schemas.microsoft.com/office/powerpoint/2010/main" val="1437551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1973 : « L’année de l’Europe »</a:t>
            </a:r>
            <a:endParaRPr lang="fr-FR" sz="2800" dirty="0"/>
          </a:p>
        </p:txBody>
      </p:sp>
      <p:sp>
        <p:nvSpPr>
          <p:cNvPr id="3" name="Espace réservé du contenu 2"/>
          <p:cNvSpPr>
            <a:spLocks noGrp="1"/>
          </p:cNvSpPr>
          <p:nvPr>
            <p:ph sz="half" idx="1"/>
          </p:nvPr>
        </p:nvSpPr>
        <p:spPr/>
        <p:txBody>
          <a:bodyPr>
            <a:noAutofit/>
          </a:bodyPr>
          <a:lstStyle/>
          <a:p>
            <a:pPr algn="just"/>
            <a:r>
              <a:rPr lang="fr-FR" sz="2400" dirty="0" smtClean="0"/>
              <a:t>L’Europe face aux Etats-Unis</a:t>
            </a:r>
          </a:p>
          <a:p>
            <a:pPr algn="just"/>
            <a:r>
              <a:rPr lang="fr-FR" sz="2400" dirty="0" smtClean="0"/>
              <a:t>Guerre du Kippour et choc pétrolier</a:t>
            </a:r>
          </a:p>
          <a:p>
            <a:pPr algn="just"/>
            <a:r>
              <a:rPr lang="fr-FR" sz="2400" dirty="0" smtClean="0"/>
              <a:t>De sommet en sommet (Paris – 1972, Copenhague 1973): un  approfondissement est-il possible ?</a:t>
            </a:r>
          </a:p>
          <a:p>
            <a:pPr algn="just"/>
            <a:r>
              <a:rPr lang="fr-FR" sz="2400" dirty="0" smtClean="0"/>
              <a:t>La conférence de Washington et l’AIE</a:t>
            </a:r>
          </a:p>
          <a:p>
            <a:pPr algn="just"/>
            <a:r>
              <a:rPr lang="fr-FR" sz="2400" dirty="0" smtClean="0"/>
              <a:t>La renégociation britannique </a:t>
            </a:r>
            <a:endParaRPr lang="fr-FR" sz="2400" dirty="0"/>
          </a:p>
        </p:txBody>
      </p:sp>
      <p:sp>
        <p:nvSpPr>
          <p:cNvPr id="4" name="Espace réservé du contenu 3"/>
          <p:cNvSpPr>
            <a:spLocks noGrp="1"/>
          </p:cNvSpPr>
          <p:nvPr>
            <p:ph sz="half" idx="2"/>
          </p:nvPr>
        </p:nvSpPr>
        <p:spPr/>
        <p:txBody>
          <a:bodyPr>
            <a:normAutofit/>
          </a:bodyPr>
          <a:lstStyle/>
          <a:p>
            <a:r>
              <a:rPr lang="fr-FR" dirty="0" smtClean="0">
                <a:solidFill>
                  <a:srgbClr val="FF0000"/>
                </a:solidFill>
              </a:rPr>
              <a:t>Kissinger et l’année de l’Europe </a:t>
            </a:r>
            <a:endParaRPr lang="fr-FR" dirty="0">
              <a:solidFill>
                <a:srgbClr val="FF0000"/>
              </a:solidFill>
            </a:endParaRPr>
          </a:p>
        </p:txBody>
      </p:sp>
      <p:graphicFrame>
        <p:nvGraphicFramePr>
          <p:cNvPr id="5" name="Objet 4"/>
          <p:cNvGraphicFramePr>
            <a:graphicFrameLocks noChangeAspect="1"/>
          </p:cNvGraphicFramePr>
          <p:nvPr>
            <p:extLst>
              <p:ext uri="{D42A27DB-BD31-4B8C-83A1-F6EECF244321}">
                <p14:modId xmlns:p14="http://schemas.microsoft.com/office/powerpoint/2010/main" val="4146544115"/>
              </p:ext>
            </p:extLst>
          </p:nvPr>
        </p:nvGraphicFramePr>
        <p:xfrm>
          <a:off x="5148064" y="2996952"/>
          <a:ext cx="2919413" cy="687387"/>
        </p:xfrm>
        <a:graphic>
          <a:graphicData uri="http://schemas.openxmlformats.org/presentationml/2006/ole">
            <mc:AlternateContent xmlns:mc="http://schemas.openxmlformats.org/markup-compatibility/2006">
              <mc:Choice xmlns:v="urn:schemas-microsoft-com:vml" Requires="v">
                <p:oleObj spid="_x0000_s6214" name="Objet d’environnement du Gestionnaire de liaisons" showAsIcon="1" r:id="rId3" imgW="2918880" imgH="686880" progId="Package">
                  <p:embed/>
                </p:oleObj>
              </mc:Choice>
              <mc:Fallback>
                <p:oleObj name="Objet d’environnement du Gestionnaire de liaisons" showAsIcon="1" r:id="rId3" imgW="2918880" imgH="686880" progId="Package">
                  <p:embed/>
                  <p:pic>
                    <p:nvPicPr>
                      <p:cNvPr id="0" name=""/>
                      <p:cNvPicPr/>
                      <p:nvPr/>
                    </p:nvPicPr>
                    <p:blipFill>
                      <a:blip r:embed="rId4"/>
                      <a:stretch>
                        <a:fillRect/>
                      </a:stretch>
                    </p:blipFill>
                    <p:spPr>
                      <a:xfrm>
                        <a:off x="5148064" y="2996952"/>
                        <a:ext cx="2919413" cy="687387"/>
                      </a:xfrm>
                      <a:prstGeom prst="rect">
                        <a:avLst/>
                      </a:prstGeom>
                    </p:spPr>
                  </p:pic>
                </p:oleObj>
              </mc:Fallback>
            </mc:AlternateContent>
          </a:graphicData>
        </a:graphic>
      </p:graphicFrame>
      <p:sp>
        <p:nvSpPr>
          <p:cNvPr id="6" name="Espace réservé du pied de page 5"/>
          <p:cNvSpPr>
            <a:spLocks noGrp="1"/>
          </p:cNvSpPr>
          <p:nvPr>
            <p:ph type="ftr" sz="quarter" idx="11"/>
          </p:nvPr>
        </p:nvSpPr>
        <p:spPr/>
        <p:txBody>
          <a:bodyPr/>
          <a:lstStyle/>
          <a:p>
            <a:r>
              <a:rPr lang="fr-FR" smtClean="0"/>
              <a:t>S. SCHIRMANN - Construction européenne </a:t>
            </a:r>
            <a:endParaRPr lang="fr-FR"/>
          </a:p>
        </p:txBody>
      </p:sp>
      <p:sp>
        <p:nvSpPr>
          <p:cNvPr id="7" name="Espace réservé du numéro de diapositive 6"/>
          <p:cNvSpPr>
            <a:spLocks noGrp="1"/>
          </p:cNvSpPr>
          <p:nvPr>
            <p:ph type="sldNum" sz="quarter" idx="12"/>
          </p:nvPr>
        </p:nvSpPr>
        <p:spPr/>
        <p:txBody>
          <a:bodyPr/>
          <a:lstStyle/>
          <a:p>
            <a:fld id="{1B845B64-2BA3-4503-9F05-2AAD3CDB36B3}" type="slidenum">
              <a:rPr lang="fr-FR" smtClean="0"/>
              <a:t>30</a:t>
            </a:fld>
            <a:endParaRPr lang="fr-FR"/>
          </a:p>
        </p:txBody>
      </p:sp>
    </p:spTree>
    <p:extLst>
      <p:ext uri="{BB962C8B-B14F-4D97-AF65-F5344CB8AC3E}">
        <p14:creationId xmlns:p14="http://schemas.microsoft.com/office/powerpoint/2010/main" val="4243691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Giscard – Schmidt : une relance européenne</a:t>
            </a:r>
            <a:endParaRPr lang="fr-FR" sz="2800" dirty="0"/>
          </a:p>
        </p:txBody>
      </p:sp>
      <p:sp>
        <p:nvSpPr>
          <p:cNvPr id="3" name="Espace réservé du contenu 2"/>
          <p:cNvSpPr>
            <a:spLocks noGrp="1"/>
          </p:cNvSpPr>
          <p:nvPr>
            <p:ph sz="half" idx="1"/>
          </p:nvPr>
        </p:nvSpPr>
        <p:spPr/>
        <p:txBody>
          <a:bodyPr>
            <a:normAutofit fontScale="85000" lnSpcReduction="20000"/>
          </a:bodyPr>
          <a:lstStyle/>
          <a:p>
            <a:pPr algn="just"/>
            <a:r>
              <a:rPr lang="fr-FR" dirty="0" smtClean="0"/>
              <a:t>Une relance de l’Europe politique : le </a:t>
            </a:r>
            <a:r>
              <a:rPr lang="fr-FR" b="1" dirty="0" smtClean="0">
                <a:solidFill>
                  <a:srgbClr val="0070C0"/>
                </a:solidFill>
              </a:rPr>
              <a:t>Conseil européen et l’élection du PE au suffrage universel (1974, avec 1</a:t>
            </a:r>
            <a:r>
              <a:rPr lang="fr-FR" b="1" baseline="30000" dirty="0" smtClean="0">
                <a:solidFill>
                  <a:srgbClr val="0070C0"/>
                </a:solidFill>
              </a:rPr>
              <a:t>ère</a:t>
            </a:r>
            <a:r>
              <a:rPr lang="fr-FR" b="1" dirty="0" smtClean="0">
                <a:solidFill>
                  <a:srgbClr val="0070C0"/>
                </a:solidFill>
              </a:rPr>
              <a:t> élection du PE en 1979)</a:t>
            </a:r>
          </a:p>
          <a:p>
            <a:pPr algn="just"/>
            <a:r>
              <a:rPr lang="fr-FR" dirty="0" smtClean="0"/>
              <a:t>Une relance de l’Europe monétaire : </a:t>
            </a:r>
            <a:r>
              <a:rPr lang="fr-FR" b="1" dirty="0" smtClean="0">
                <a:solidFill>
                  <a:srgbClr val="0070C0"/>
                </a:solidFill>
              </a:rPr>
              <a:t>le SME (1979)</a:t>
            </a:r>
          </a:p>
          <a:p>
            <a:pPr algn="just"/>
            <a:r>
              <a:rPr lang="fr-FR" dirty="0" smtClean="0"/>
              <a:t>Une ouverture vers le Sud : </a:t>
            </a:r>
            <a:r>
              <a:rPr lang="fr-FR" b="1" dirty="0" smtClean="0">
                <a:solidFill>
                  <a:srgbClr val="0070C0"/>
                </a:solidFill>
              </a:rPr>
              <a:t>l’adhésion grecque (1981)</a:t>
            </a:r>
          </a:p>
          <a:p>
            <a:pPr algn="just"/>
            <a:r>
              <a:rPr lang="fr-FR" dirty="0" smtClean="0"/>
              <a:t>Une amorce de </a:t>
            </a:r>
            <a:r>
              <a:rPr lang="fr-FR" b="1" dirty="0" smtClean="0">
                <a:solidFill>
                  <a:srgbClr val="0070C0"/>
                </a:solidFill>
              </a:rPr>
              <a:t>coopération en politique étrangère (1969, puis 1973)</a:t>
            </a:r>
            <a:endParaRPr lang="fr-FR" b="1" dirty="0">
              <a:solidFill>
                <a:srgbClr val="0070C0"/>
              </a:solidFill>
            </a:endParaRPr>
          </a:p>
        </p:txBody>
      </p:sp>
      <p:pic>
        <p:nvPicPr>
          <p:cNvPr id="6" name="Espace réservé du contenu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844824"/>
            <a:ext cx="4464000" cy="3186690"/>
          </a:xfrm>
        </p:spPr>
      </p:pic>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31</a:t>
            </a:fld>
            <a:endParaRPr lang="fr-FR"/>
          </a:p>
        </p:txBody>
      </p:sp>
    </p:spTree>
    <p:extLst>
      <p:ext uri="{BB962C8B-B14F-4D97-AF65-F5344CB8AC3E}">
        <p14:creationId xmlns:p14="http://schemas.microsoft.com/office/powerpoint/2010/main" val="1310296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La crise européenne au début des années 1980</a:t>
            </a:r>
            <a:endParaRPr lang="fr-FR" sz="2800" dirty="0"/>
          </a:p>
        </p:txBody>
      </p:sp>
      <p:sp>
        <p:nvSpPr>
          <p:cNvPr id="3" name="Espace réservé du contenu 2"/>
          <p:cNvSpPr>
            <a:spLocks noGrp="1"/>
          </p:cNvSpPr>
          <p:nvPr>
            <p:ph sz="half" idx="1"/>
          </p:nvPr>
        </p:nvSpPr>
        <p:spPr/>
        <p:txBody>
          <a:bodyPr>
            <a:normAutofit fontScale="92500" lnSpcReduction="20000"/>
          </a:bodyPr>
          <a:lstStyle/>
          <a:p>
            <a:pPr algn="just"/>
            <a:r>
              <a:rPr lang="fr-FR" dirty="0" smtClean="0"/>
              <a:t>Une relance limitée : insuffisance des politiques communes, problème budgétaire et débat sur l’identité européenne</a:t>
            </a:r>
          </a:p>
          <a:p>
            <a:pPr algn="just"/>
            <a:r>
              <a:rPr lang="fr-FR" b="1" dirty="0" smtClean="0">
                <a:solidFill>
                  <a:srgbClr val="0070C0"/>
                </a:solidFill>
              </a:rPr>
              <a:t>Quels projets ? Europe libérale/Europe dirigée </a:t>
            </a:r>
          </a:p>
          <a:p>
            <a:pPr algn="just"/>
            <a:r>
              <a:rPr lang="fr-FR" dirty="0" smtClean="0"/>
              <a:t>La reprise des </a:t>
            </a:r>
            <a:r>
              <a:rPr lang="fr-FR" b="1" dirty="0" smtClean="0">
                <a:solidFill>
                  <a:srgbClr val="0070C0"/>
                </a:solidFill>
              </a:rPr>
              <a:t>tensions Est-Ouest et la double décision de l’OTAN</a:t>
            </a:r>
          </a:p>
          <a:p>
            <a:pPr algn="just"/>
            <a:r>
              <a:rPr lang="fr-FR" dirty="0" smtClean="0"/>
              <a:t>Le défi de la </a:t>
            </a:r>
            <a:r>
              <a:rPr lang="fr-FR" b="1" dirty="0" smtClean="0">
                <a:solidFill>
                  <a:srgbClr val="0070C0"/>
                </a:solidFill>
              </a:rPr>
              <a:t>mondialisation</a:t>
            </a:r>
            <a:endParaRPr lang="fr-FR" b="1" dirty="0">
              <a:solidFill>
                <a:srgbClr val="0070C0"/>
              </a:solidFill>
            </a:endParaRPr>
          </a:p>
        </p:txBody>
      </p:sp>
      <p:pic>
        <p:nvPicPr>
          <p:cNvPr id="7" name="Espace réservé du conten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92565" y="1844824"/>
            <a:ext cx="4464000" cy="3424918"/>
          </a:xfrm>
        </p:spPr>
      </p:pic>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32</a:t>
            </a:fld>
            <a:endParaRPr lang="fr-FR"/>
          </a:p>
        </p:txBody>
      </p:sp>
    </p:spTree>
    <p:extLst>
      <p:ext uri="{BB962C8B-B14F-4D97-AF65-F5344CB8AC3E}">
        <p14:creationId xmlns:p14="http://schemas.microsoft.com/office/powerpoint/2010/main" val="3682171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fr-FR" sz="2800" dirty="0" smtClean="0"/>
              <a:t>4 – Comment sortir de la crise : la chronologie des années 1980</a:t>
            </a:r>
          </a:p>
        </p:txBody>
      </p:sp>
      <p:sp>
        <p:nvSpPr>
          <p:cNvPr id="3075" name="Rectangle 3"/>
          <p:cNvSpPr>
            <a:spLocks noGrp="1" noChangeArrowheads="1"/>
          </p:cNvSpPr>
          <p:nvPr>
            <p:ph type="body" idx="1"/>
          </p:nvPr>
        </p:nvSpPr>
        <p:spPr/>
        <p:txBody>
          <a:bodyPr>
            <a:noAutofit/>
          </a:bodyPr>
          <a:lstStyle/>
          <a:p>
            <a:pPr algn="just" eaLnBrk="1" hangingPunct="1">
              <a:lnSpc>
                <a:spcPct val="80000"/>
              </a:lnSpc>
            </a:pPr>
            <a:r>
              <a:rPr lang="fr-FR" sz="1400" u="sng" dirty="0" smtClean="0"/>
              <a:t>29 décembre 1975</a:t>
            </a:r>
            <a:r>
              <a:rPr lang="fr-FR" sz="1400" dirty="0" smtClean="0"/>
              <a:t> : rapport Tindemans</a:t>
            </a:r>
          </a:p>
          <a:p>
            <a:pPr algn="just" eaLnBrk="1" hangingPunct="1">
              <a:lnSpc>
                <a:spcPct val="80000"/>
              </a:lnSpc>
            </a:pPr>
            <a:r>
              <a:rPr lang="fr-FR" sz="1400" u="sng" dirty="0" smtClean="0"/>
              <a:t>29-30 novembre 1976 :</a:t>
            </a:r>
            <a:r>
              <a:rPr lang="fr-FR" sz="1400" dirty="0" smtClean="0"/>
              <a:t> rejet du rapport Tindemans</a:t>
            </a:r>
          </a:p>
          <a:p>
            <a:pPr algn="just" eaLnBrk="1" hangingPunct="1">
              <a:lnSpc>
                <a:spcPct val="80000"/>
              </a:lnSpc>
            </a:pPr>
            <a:r>
              <a:rPr lang="fr-FR" sz="1400" u="sng" dirty="0" smtClean="0"/>
              <a:t>13 octobre 1981</a:t>
            </a:r>
            <a:r>
              <a:rPr lang="fr-FR" sz="1400" dirty="0" smtClean="0"/>
              <a:t> : mémorandum Chandernagor (nécessité d’un espace social européen)</a:t>
            </a:r>
          </a:p>
          <a:p>
            <a:pPr algn="just" eaLnBrk="1" hangingPunct="1">
              <a:lnSpc>
                <a:spcPct val="80000"/>
              </a:lnSpc>
            </a:pPr>
            <a:r>
              <a:rPr lang="fr-FR" sz="1400" u="sng" dirty="0" smtClean="0"/>
              <a:t>18 novembre 1981</a:t>
            </a:r>
            <a:r>
              <a:rPr lang="fr-FR" sz="1400" dirty="0" smtClean="0"/>
              <a:t> : proposition Genscher – Colombo d’acte européen</a:t>
            </a:r>
          </a:p>
          <a:p>
            <a:pPr algn="just" eaLnBrk="1" hangingPunct="1">
              <a:lnSpc>
                <a:spcPct val="80000"/>
              </a:lnSpc>
            </a:pPr>
            <a:r>
              <a:rPr lang="fr-FR" sz="1400" u="sng" dirty="0" smtClean="0"/>
              <a:t>26 – 27 novembre 1981</a:t>
            </a:r>
            <a:r>
              <a:rPr lang="fr-FR" sz="1400" dirty="0" smtClean="0"/>
              <a:t> : Conseil européen de Londres renvoie la proposition en commission pour examen</a:t>
            </a:r>
          </a:p>
          <a:p>
            <a:pPr algn="just" eaLnBrk="1" hangingPunct="1">
              <a:lnSpc>
                <a:spcPct val="80000"/>
              </a:lnSpc>
            </a:pPr>
            <a:r>
              <a:rPr lang="fr-FR" sz="1400" u="sng" dirty="0" smtClean="0"/>
              <a:t>14 mai 1982 :</a:t>
            </a:r>
            <a:r>
              <a:rPr lang="fr-FR" sz="1400" dirty="0" smtClean="0"/>
              <a:t> Mitterrand à Hambourg attaché au compromis de Luxembourg</a:t>
            </a:r>
          </a:p>
          <a:p>
            <a:pPr algn="just" eaLnBrk="1" hangingPunct="1">
              <a:lnSpc>
                <a:spcPct val="80000"/>
              </a:lnSpc>
            </a:pPr>
            <a:r>
              <a:rPr lang="fr-FR" sz="1400" u="sng" dirty="0" smtClean="0"/>
              <a:t>20 janvier 1983</a:t>
            </a:r>
            <a:r>
              <a:rPr lang="fr-FR" sz="1400" dirty="0" smtClean="0"/>
              <a:t> : Discours de Mitterrand au Bundestag</a:t>
            </a:r>
          </a:p>
          <a:p>
            <a:pPr algn="just" eaLnBrk="1" hangingPunct="1">
              <a:lnSpc>
                <a:spcPct val="80000"/>
              </a:lnSpc>
            </a:pPr>
            <a:r>
              <a:rPr lang="fr-FR" sz="1400" u="sng" dirty="0" smtClean="0"/>
              <a:t>1er mars 1983</a:t>
            </a:r>
            <a:r>
              <a:rPr lang="fr-FR" sz="1400" dirty="0" smtClean="0"/>
              <a:t> : Communication de la Commission au Conseil</a:t>
            </a:r>
          </a:p>
          <a:p>
            <a:pPr algn="just" eaLnBrk="1" hangingPunct="1">
              <a:lnSpc>
                <a:spcPct val="80000"/>
              </a:lnSpc>
            </a:pPr>
            <a:r>
              <a:rPr lang="fr-FR" sz="1400" u="sng" dirty="0" smtClean="0"/>
              <a:t>6 mars 1983</a:t>
            </a:r>
            <a:r>
              <a:rPr lang="fr-FR" sz="1400" dirty="0" smtClean="0"/>
              <a:t> : Kohl gagne les élections législatives</a:t>
            </a:r>
          </a:p>
          <a:p>
            <a:pPr algn="just" eaLnBrk="1" hangingPunct="1">
              <a:lnSpc>
                <a:spcPct val="80000"/>
              </a:lnSpc>
            </a:pPr>
            <a:r>
              <a:rPr lang="fr-FR" sz="1400" u="sng" dirty="0" smtClean="0"/>
              <a:t>21 mars 1983</a:t>
            </a:r>
            <a:r>
              <a:rPr lang="fr-FR" sz="1400" dirty="0" smtClean="0"/>
              <a:t> : Réaménagement du SME (réévaluation du DM, dévaluation du FF)</a:t>
            </a:r>
          </a:p>
          <a:p>
            <a:pPr algn="just" eaLnBrk="1" hangingPunct="1">
              <a:lnSpc>
                <a:spcPct val="80000"/>
              </a:lnSpc>
            </a:pPr>
            <a:r>
              <a:rPr lang="fr-FR" sz="1400" u="sng" dirty="0" smtClean="0"/>
              <a:t>19 juin 1983</a:t>
            </a:r>
            <a:r>
              <a:rPr lang="fr-FR" sz="1400" dirty="0" smtClean="0"/>
              <a:t> : Conseil européen de Stuttgart – Déclaration solennelle sur l’union européenne</a:t>
            </a:r>
          </a:p>
          <a:p>
            <a:pPr algn="just" eaLnBrk="1" hangingPunct="1">
              <a:lnSpc>
                <a:spcPct val="80000"/>
              </a:lnSpc>
            </a:pPr>
            <a:r>
              <a:rPr lang="fr-FR" sz="1400" u="sng" dirty="0" smtClean="0"/>
              <a:t>14 février 1984</a:t>
            </a:r>
            <a:r>
              <a:rPr lang="fr-FR" sz="1400" dirty="0" smtClean="0"/>
              <a:t> : le Parlement européen vote le projet </a:t>
            </a:r>
            <a:r>
              <a:rPr lang="fr-FR" sz="1400" dirty="0" err="1" smtClean="0"/>
              <a:t>Spinelli</a:t>
            </a:r>
            <a:r>
              <a:rPr lang="fr-FR" sz="1400" dirty="0" smtClean="0"/>
              <a:t> (projet de traité sur l’Union européenne)</a:t>
            </a:r>
          </a:p>
          <a:p>
            <a:pPr algn="just" eaLnBrk="1" hangingPunct="1">
              <a:lnSpc>
                <a:spcPct val="80000"/>
              </a:lnSpc>
            </a:pPr>
            <a:r>
              <a:rPr lang="fr-FR" sz="1400" u="sng" dirty="0" smtClean="0"/>
              <a:t>24 mai 1984</a:t>
            </a:r>
            <a:r>
              <a:rPr lang="fr-FR" sz="1400" dirty="0" smtClean="0"/>
              <a:t> : François Mitterrand devant le Parlement européen se déclare prêt à examiner le projet d’Union européenne</a:t>
            </a:r>
          </a:p>
          <a:p>
            <a:pPr algn="just" eaLnBrk="1" hangingPunct="1">
              <a:lnSpc>
                <a:spcPct val="80000"/>
              </a:lnSpc>
            </a:pPr>
            <a:r>
              <a:rPr lang="fr-FR" sz="1400" u="sng" dirty="0" smtClean="0"/>
              <a:t>25 – 26 juin 1984</a:t>
            </a:r>
            <a:r>
              <a:rPr lang="fr-FR" sz="1400" dirty="0" smtClean="0"/>
              <a:t> : Conseil européen de Fontainebleau (relance et désignation de Jacques Delors à la tête de la Commission) et création de deux commissions ad hoc : ADONNINO et DODGE</a:t>
            </a:r>
          </a:p>
          <a:p>
            <a:pPr algn="just" eaLnBrk="1" hangingPunct="1">
              <a:lnSpc>
                <a:spcPct val="80000"/>
              </a:lnSpc>
            </a:pPr>
            <a:r>
              <a:rPr lang="fr-FR" sz="1400" u="sng" dirty="0" smtClean="0"/>
              <a:t>6 janvier 1985</a:t>
            </a:r>
            <a:r>
              <a:rPr lang="fr-FR" sz="1400" dirty="0" smtClean="0"/>
              <a:t> : installation de la Commission Delors I</a:t>
            </a:r>
          </a:p>
          <a:p>
            <a:pPr algn="just" eaLnBrk="1" hangingPunct="1">
              <a:lnSpc>
                <a:spcPct val="80000"/>
              </a:lnSpc>
            </a:pPr>
            <a:r>
              <a:rPr lang="fr-FR" sz="1400" u="sng" dirty="0" smtClean="0"/>
              <a:t>28 – 29 juin 1985</a:t>
            </a:r>
            <a:r>
              <a:rPr lang="fr-FR" sz="1400" dirty="0" smtClean="0"/>
              <a:t> : Conseil de Milan : nécessité d’une réforme institutionnelle</a:t>
            </a:r>
          </a:p>
          <a:p>
            <a:pPr algn="just" eaLnBrk="1" hangingPunct="1">
              <a:lnSpc>
                <a:spcPct val="80000"/>
              </a:lnSpc>
            </a:pPr>
            <a:r>
              <a:rPr lang="fr-FR" sz="1400" u="sng" dirty="0" smtClean="0"/>
              <a:t>9 septembre 1985</a:t>
            </a:r>
            <a:r>
              <a:rPr lang="fr-FR" sz="1400" dirty="0" smtClean="0"/>
              <a:t> : Ouverture de la CIG (Conférence intergouvernementale) à Luxembourg</a:t>
            </a:r>
          </a:p>
          <a:p>
            <a:pPr algn="just" eaLnBrk="1" hangingPunct="1">
              <a:lnSpc>
                <a:spcPct val="80000"/>
              </a:lnSpc>
            </a:pPr>
            <a:r>
              <a:rPr lang="fr-FR" sz="1400" u="sng" dirty="0" smtClean="0"/>
              <a:t>2-3 décembre 1985</a:t>
            </a:r>
            <a:r>
              <a:rPr lang="fr-FR" sz="1400" dirty="0" smtClean="0"/>
              <a:t> : Conseil européen de Luxembourg : examen des travaux de la CIG</a:t>
            </a:r>
          </a:p>
          <a:p>
            <a:pPr algn="just" eaLnBrk="1" hangingPunct="1">
              <a:lnSpc>
                <a:spcPct val="80000"/>
              </a:lnSpc>
            </a:pPr>
            <a:r>
              <a:rPr lang="fr-FR" sz="1400" u="sng" dirty="0" smtClean="0"/>
              <a:t>17 et 28 février 1986</a:t>
            </a:r>
            <a:r>
              <a:rPr lang="fr-FR" sz="1400" dirty="0" smtClean="0"/>
              <a:t> : signature de l’Acte unique</a:t>
            </a:r>
          </a:p>
          <a:p>
            <a:pPr algn="just" eaLnBrk="1" hangingPunct="1">
              <a:lnSpc>
                <a:spcPct val="80000"/>
              </a:lnSpc>
            </a:pPr>
            <a:r>
              <a:rPr lang="fr-FR" sz="1400" u="sng" dirty="0" smtClean="0"/>
              <a:t>1 juillet 1987</a:t>
            </a:r>
            <a:r>
              <a:rPr lang="fr-FR" sz="1400" dirty="0" smtClean="0"/>
              <a:t> : entrée en vigueur de l’Acte unique, après le référendum irlandais du 26 mai 1987 </a:t>
            </a:r>
          </a:p>
        </p:txBody>
      </p:sp>
      <p:sp>
        <p:nvSpPr>
          <p:cNvPr id="2" name="Espace réservé du pied de page 1"/>
          <p:cNvSpPr>
            <a:spLocks noGrp="1"/>
          </p:cNvSpPr>
          <p:nvPr>
            <p:ph type="ftr" sz="quarter" idx="11"/>
          </p:nvPr>
        </p:nvSpPr>
        <p:spPr/>
        <p:txBody>
          <a:bodyPr/>
          <a:lstStyle/>
          <a:p>
            <a:r>
              <a:rPr lang="fr-FR" smtClean="0"/>
              <a:t>S. SCHIRMANN - Construction européenne </a:t>
            </a:r>
            <a:endParaRPr lang="fr-FR"/>
          </a:p>
        </p:txBody>
      </p:sp>
      <p:sp>
        <p:nvSpPr>
          <p:cNvPr id="3" name="Espace réservé du numéro de diapositive 2"/>
          <p:cNvSpPr>
            <a:spLocks noGrp="1"/>
          </p:cNvSpPr>
          <p:nvPr>
            <p:ph type="sldNum" sz="quarter" idx="12"/>
          </p:nvPr>
        </p:nvSpPr>
        <p:spPr/>
        <p:txBody>
          <a:bodyPr/>
          <a:lstStyle/>
          <a:p>
            <a:fld id="{1B845B64-2BA3-4503-9F05-2AAD3CDB36B3}" type="slidenum">
              <a:rPr lang="fr-FR" smtClean="0"/>
              <a:t>33</a:t>
            </a:fld>
            <a:endParaRPr lang="fr-FR"/>
          </a:p>
        </p:txBody>
      </p:sp>
    </p:spTree>
    <p:extLst>
      <p:ext uri="{BB962C8B-B14F-4D97-AF65-F5344CB8AC3E}">
        <p14:creationId xmlns:p14="http://schemas.microsoft.com/office/powerpoint/2010/main" val="4261502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fr-FR" sz="2800" dirty="0" smtClean="0"/>
              <a:t>Les acteurs</a:t>
            </a:r>
          </a:p>
        </p:txBody>
      </p:sp>
      <p:graphicFrame>
        <p:nvGraphicFramePr>
          <p:cNvPr id="4140" name="Group 44"/>
          <p:cNvGraphicFramePr>
            <a:graphicFrameLocks noGrp="1"/>
          </p:cNvGraphicFramePr>
          <p:nvPr>
            <p:ph sz="half" idx="1"/>
          </p:nvPr>
        </p:nvGraphicFramePr>
        <p:xfrm>
          <a:off x="457200" y="1600200"/>
          <a:ext cx="8229600" cy="3230864"/>
        </p:xfrm>
        <a:graphic>
          <a:graphicData uri="http://schemas.openxmlformats.org/drawingml/2006/table">
            <a:tbl>
              <a:tblPr/>
              <a:tblGrid>
                <a:gridCol w="2743200"/>
                <a:gridCol w="2743200"/>
                <a:gridCol w="2743200"/>
              </a:tblGrid>
              <a:tr h="944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Arial" charset="0"/>
                          <a:cs typeface="Arial" charset="0"/>
                        </a:rPr>
                        <a:t>Initiatives de la Commission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Arial" charset="0"/>
                          <a:cs typeface="Arial" charset="0"/>
                        </a:rPr>
                        <a:t>Initiatives des Etats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Arial" charset="0"/>
                          <a:cs typeface="Arial" charset="0"/>
                        </a:rPr>
                        <a:t>Initiatives du Parlement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5776">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600" b="0" i="0" u="none" strike="noStrike" cap="none" normalizeH="0" baseline="0" smtClean="0">
                          <a:ln>
                            <a:noFill/>
                          </a:ln>
                          <a:solidFill>
                            <a:schemeClr val="tx1"/>
                          </a:solidFill>
                          <a:effectLst/>
                          <a:latin typeface="Arial" charset="0"/>
                          <a:cs typeface="Arial" charset="0"/>
                        </a:rPr>
                        <a:t> Rapport Tindemans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 Communication de la Commission au Conseil</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Manifeste Chandernagor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Genscher – Colombo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Mitterrand à Hambourg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Conseil européen de Stuttgart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1" u="none" strike="noStrike" cap="none" normalizeH="0" baseline="0" smtClean="0">
                          <a:ln>
                            <a:noFill/>
                          </a:ln>
                          <a:solidFill>
                            <a:schemeClr val="tx1"/>
                          </a:solidFill>
                          <a:effectLst/>
                          <a:latin typeface="Arial" charset="0"/>
                          <a:cs typeface="Arial" charset="0"/>
                        </a:rPr>
                        <a:t>Rôle du couple franco-allemand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Projet Spinelli adopté par le Parlement européen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13" name="Rectangle 43"/>
          <p:cNvSpPr>
            <a:spLocks noGrp="1" noChangeArrowheads="1"/>
          </p:cNvSpPr>
          <p:nvPr>
            <p:ph type="body" sz="half" idx="2"/>
          </p:nvPr>
        </p:nvSpPr>
        <p:spPr>
          <a:xfrm>
            <a:off x="468313" y="3933825"/>
            <a:ext cx="8229600" cy="2187575"/>
          </a:xfrm>
        </p:spPr>
        <p:txBody>
          <a:bodyPr/>
          <a:lstStyle/>
          <a:p>
            <a:pPr eaLnBrk="1" hangingPunct="1">
              <a:lnSpc>
                <a:spcPct val="80000"/>
              </a:lnSpc>
            </a:pPr>
            <a:endParaRPr lang="fr-FR" sz="1600" smtClean="0"/>
          </a:p>
          <a:p>
            <a:pPr eaLnBrk="1" hangingPunct="1">
              <a:lnSpc>
                <a:spcPct val="80000"/>
              </a:lnSpc>
            </a:pPr>
            <a:endParaRPr lang="fr-FR" sz="1600" smtClean="0"/>
          </a:p>
          <a:p>
            <a:pPr eaLnBrk="1" hangingPunct="1">
              <a:lnSpc>
                <a:spcPct val="80000"/>
              </a:lnSpc>
            </a:pPr>
            <a:endParaRPr lang="fr-FR" sz="1600" smtClean="0"/>
          </a:p>
          <a:p>
            <a:pPr eaLnBrk="1" hangingPunct="1">
              <a:lnSpc>
                <a:spcPct val="80000"/>
              </a:lnSpc>
            </a:pPr>
            <a:endParaRPr lang="fr-FR" sz="1600" smtClean="0"/>
          </a:p>
          <a:p>
            <a:pPr eaLnBrk="1" hangingPunct="1">
              <a:lnSpc>
                <a:spcPct val="80000"/>
              </a:lnSpc>
            </a:pPr>
            <a:r>
              <a:rPr lang="fr-FR" sz="1600" b="1" smtClean="0"/>
              <a:t>Le conseil européen = organe décisionnel</a:t>
            </a:r>
          </a:p>
          <a:p>
            <a:pPr eaLnBrk="1" hangingPunct="1">
              <a:lnSpc>
                <a:spcPct val="80000"/>
              </a:lnSpc>
            </a:pPr>
            <a:r>
              <a:rPr lang="fr-FR" sz="1600" b="1" smtClean="0"/>
              <a:t>Les comités ad hoc : Adonnino et Dodge</a:t>
            </a:r>
          </a:p>
          <a:p>
            <a:pPr eaLnBrk="1" hangingPunct="1">
              <a:lnSpc>
                <a:spcPct val="80000"/>
              </a:lnSpc>
            </a:pPr>
            <a:r>
              <a:rPr lang="fr-FR" sz="1600" b="1" smtClean="0"/>
              <a:t>La CIG : deux groupes</a:t>
            </a:r>
          </a:p>
          <a:p>
            <a:pPr eaLnBrk="1" hangingPunct="1">
              <a:lnSpc>
                <a:spcPct val="80000"/>
              </a:lnSpc>
            </a:pPr>
            <a:r>
              <a:rPr lang="fr-FR" sz="1600" b="1" smtClean="0"/>
              <a:t>Avis du Parlement européen</a:t>
            </a:r>
          </a:p>
        </p:txBody>
      </p:sp>
      <p:sp>
        <p:nvSpPr>
          <p:cNvPr id="2" name="Espace réservé du pied de page 1"/>
          <p:cNvSpPr>
            <a:spLocks noGrp="1"/>
          </p:cNvSpPr>
          <p:nvPr>
            <p:ph type="ftr" sz="quarter" idx="11"/>
          </p:nvPr>
        </p:nvSpPr>
        <p:spPr/>
        <p:txBody>
          <a:bodyPr/>
          <a:lstStyle/>
          <a:p>
            <a:pPr>
              <a:defRPr/>
            </a:pPr>
            <a:r>
              <a:rPr lang="fr-FR" smtClean="0"/>
              <a:t>S. SCHIRMANN - Construction européenne </a:t>
            </a:r>
            <a:endParaRPr lang="fr-FR"/>
          </a:p>
        </p:txBody>
      </p:sp>
      <p:sp>
        <p:nvSpPr>
          <p:cNvPr id="3" name="Espace réservé du numéro de diapositive 2"/>
          <p:cNvSpPr>
            <a:spLocks noGrp="1"/>
          </p:cNvSpPr>
          <p:nvPr>
            <p:ph type="sldNum" sz="quarter" idx="12"/>
          </p:nvPr>
        </p:nvSpPr>
        <p:spPr/>
        <p:txBody>
          <a:bodyPr/>
          <a:lstStyle/>
          <a:p>
            <a:pPr>
              <a:defRPr/>
            </a:pPr>
            <a:fld id="{84DAD653-3DEA-48AE-B7B7-00017D31176A}" type="slidenum">
              <a:rPr lang="fr-FR" smtClean="0"/>
              <a:pPr>
                <a:defRPr/>
              </a:pPr>
              <a:t>34</a:t>
            </a:fld>
            <a:endParaRPr lang="fr-FR"/>
          </a:p>
        </p:txBody>
      </p:sp>
    </p:spTree>
    <p:extLst>
      <p:ext uri="{BB962C8B-B14F-4D97-AF65-F5344CB8AC3E}">
        <p14:creationId xmlns:p14="http://schemas.microsoft.com/office/powerpoint/2010/main" val="3215850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normAutofit/>
          </a:bodyPr>
          <a:lstStyle/>
          <a:p>
            <a:pPr eaLnBrk="1" hangingPunct="1"/>
            <a:r>
              <a:rPr lang="fr-FR" sz="3100" dirty="0" smtClean="0"/>
              <a:t>L’Acte unique</a:t>
            </a:r>
            <a:br>
              <a:rPr lang="fr-FR" sz="3100" dirty="0" smtClean="0"/>
            </a:br>
            <a:r>
              <a:rPr lang="fr-FR" sz="2800" dirty="0" smtClean="0"/>
              <a:t>Préambule</a:t>
            </a:r>
          </a:p>
        </p:txBody>
      </p:sp>
      <p:sp>
        <p:nvSpPr>
          <p:cNvPr id="5123" name="Espace réservé du contenu 4"/>
          <p:cNvSpPr>
            <a:spLocks noGrp="1"/>
          </p:cNvSpPr>
          <p:nvPr>
            <p:ph sz="half" idx="1"/>
          </p:nvPr>
        </p:nvSpPr>
        <p:spPr/>
        <p:txBody>
          <a:bodyPr>
            <a:normAutofit fontScale="92500" lnSpcReduction="10000"/>
          </a:bodyPr>
          <a:lstStyle/>
          <a:p>
            <a:pPr eaLnBrk="1" hangingPunct="1"/>
            <a:r>
              <a:rPr lang="fr-FR" sz="1800" b="1" u="sng" smtClean="0"/>
              <a:t>Modification des traités communautaires</a:t>
            </a:r>
          </a:p>
          <a:p>
            <a:pPr eaLnBrk="1" hangingPunct="1"/>
            <a:endParaRPr lang="fr-FR" sz="1800" b="1" u="sng" smtClean="0"/>
          </a:p>
          <a:p>
            <a:pPr eaLnBrk="1" hangingPunct="1">
              <a:buFontTx/>
              <a:buChar char="-"/>
            </a:pPr>
            <a:r>
              <a:rPr lang="fr-FR" sz="1600" smtClean="0"/>
              <a:t>Extension de l’usage de la majorité qualifiée au Conseil</a:t>
            </a:r>
          </a:p>
          <a:p>
            <a:pPr eaLnBrk="1" hangingPunct="1">
              <a:buFontTx/>
              <a:buNone/>
            </a:pPr>
            <a:endParaRPr lang="fr-FR" sz="1600" smtClean="0"/>
          </a:p>
          <a:p>
            <a:pPr eaLnBrk="1" hangingPunct="1">
              <a:buFontTx/>
              <a:buChar char="-"/>
            </a:pPr>
            <a:r>
              <a:rPr lang="fr-FR" sz="1600" smtClean="0"/>
              <a:t>Commission obtient les compétences d’exécution du Conseil</a:t>
            </a:r>
          </a:p>
          <a:p>
            <a:pPr eaLnBrk="1" hangingPunct="1">
              <a:buFontTx/>
              <a:buChar char="-"/>
            </a:pPr>
            <a:endParaRPr lang="fr-FR" sz="1600" smtClean="0"/>
          </a:p>
          <a:p>
            <a:pPr eaLnBrk="1" hangingPunct="1">
              <a:buFontTx/>
              <a:buChar char="-"/>
            </a:pPr>
            <a:r>
              <a:rPr lang="fr-FR" sz="1600" smtClean="0"/>
              <a:t>Renforcement des pouvoirs du Parlement européen</a:t>
            </a:r>
          </a:p>
          <a:p>
            <a:pPr eaLnBrk="1" hangingPunct="1">
              <a:buFontTx/>
              <a:buChar char="-"/>
            </a:pPr>
            <a:endParaRPr lang="fr-FR" sz="1600" smtClean="0"/>
          </a:p>
          <a:p>
            <a:pPr eaLnBrk="1" hangingPunct="1">
              <a:buFontTx/>
              <a:buChar char="-"/>
            </a:pPr>
            <a:r>
              <a:rPr lang="fr-FR" sz="1600" smtClean="0"/>
              <a:t>Fixation des fondements de la politique communautaire</a:t>
            </a:r>
          </a:p>
          <a:p>
            <a:pPr eaLnBrk="1" hangingPunct="1">
              <a:buFontTx/>
              <a:buChar char="-"/>
            </a:pPr>
            <a:endParaRPr lang="fr-FR" sz="1600" smtClean="0"/>
          </a:p>
          <a:p>
            <a:pPr eaLnBrk="1" hangingPunct="1">
              <a:buFontTx/>
              <a:buNone/>
            </a:pPr>
            <a:r>
              <a:rPr lang="fr-FR" sz="1600" smtClean="0"/>
              <a:t>-     Quelques éléments pour un espace social européen</a:t>
            </a:r>
          </a:p>
        </p:txBody>
      </p:sp>
      <p:sp>
        <p:nvSpPr>
          <p:cNvPr id="5124" name="Espace réservé du contenu 5"/>
          <p:cNvSpPr>
            <a:spLocks noGrp="1"/>
          </p:cNvSpPr>
          <p:nvPr>
            <p:ph sz="half" idx="2"/>
          </p:nvPr>
        </p:nvSpPr>
        <p:spPr/>
        <p:txBody>
          <a:bodyPr>
            <a:normAutofit fontScale="92500" lnSpcReduction="10000"/>
          </a:bodyPr>
          <a:lstStyle/>
          <a:p>
            <a:pPr eaLnBrk="1" hangingPunct="1"/>
            <a:r>
              <a:rPr lang="fr-FR" sz="1800" b="1" u="sng" smtClean="0"/>
              <a:t>Coopération européenne en politique étrangère</a:t>
            </a:r>
          </a:p>
          <a:p>
            <a:pPr eaLnBrk="1" hangingPunct="1">
              <a:buFontTx/>
              <a:buNone/>
            </a:pPr>
            <a:endParaRPr lang="fr-FR" sz="1800" b="1" u="sng" smtClean="0"/>
          </a:p>
          <a:p>
            <a:pPr eaLnBrk="1" hangingPunct="1">
              <a:buFontTx/>
              <a:buChar char="-"/>
            </a:pPr>
            <a:r>
              <a:rPr lang="fr-FR" sz="1600" smtClean="0"/>
              <a:t>Institutionnalisation de pratiques développées depuis 1970</a:t>
            </a:r>
          </a:p>
          <a:p>
            <a:pPr eaLnBrk="1" hangingPunct="1">
              <a:buFontTx/>
              <a:buNone/>
            </a:pPr>
            <a:endParaRPr lang="fr-FR" sz="1600" smtClean="0"/>
          </a:p>
          <a:p>
            <a:pPr eaLnBrk="1" hangingPunct="1">
              <a:buFontTx/>
              <a:buChar char="-"/>
            </a:pPr>
            <a:r>
              <a:rPr lang="fr-FR" sz="1600" smtClean="0"/>
              <a:t>Définition de principes et d’objectifs communs (méthode de rapprochement graduel des points de vue)</a:t>
            </a:r>
          </a:p>
          <a:p>
            <a:pPr eaLnBrk="1" hangingPunct="1">
              <a:buFontTx/>
              <a:buChar char="-"/>
            </a:pPr>
            <a:endParaRPr lang="fr-FR" sz="1600" smtClean="0"/>
          </a:p>
          <a:p>
            <a:pPr eaLnBrk="1" hangingPunct="1">
              <a:buFontTx/>
              <a:buChar char="-"/>
            </a:pPr>
            <a:r>
              <a:rPr lang="fr-FR" sz="1600" smtClean="0"/>
              <a:t>Absence de structure propre en matière de politique étrangère</a:t>
            </a:r>
          </a:p>
          <a:p>
            <a:pPr eaLnBrk="1" hangingPunct="1">
              <a:buFontTx/>
              <a:buChar char="-"/>
            </a:pPr>
            <a:endParaRPr lang="fr-FR" sz="1600" smtClean="0"/>
          </a:p>
          <a:p>
            <a:pPr eaLnBrk="1" hangingPunct="1">
              <a:buFontTx/>
              <a:buNone/>
            </a:pPr>
            <a:r>
              <a:rPr lang="fr-FR" sz="1600" smtClean="0"/>
              <a:t>-     Association de la Commission à tous les niveaux de la coopération politique</a:t>
            </a:r>
          </a:p>
          <a:p>
            <a:pPr eaLnBrk="1" hangingPunct="1">
              <a:buFontTx/>
              <a:buNone/>
            </a:pPr>
            <a:r>
              <a:rPr lang="fr-FR" sz="1600" smtClean="0"/>
              <a:t>-     Rôle de la présidence semestrielle dotée d’un secrétariat chargé de l’assister sur le plan administratif</a:t>
            </a:r>
          </a:p>
        </p:txBody>
      </p:sp>
      <p:sp>
        <p:nvSpPr>
          <p:cNvPr id="2" name="Espace réservé du pied de page 1"/>
          <p:cNvSpPr>
            <a:spLocks noGrp="1"/>
          </p:cNvSpPr>
          <p:nvPr>
            <p:ph type="ftr" sz="quarter" idx="11"/>
          </p:nvPr>
        </p:nvSpPr>
        <p:spPr/>
        <p:txBody>
          <a:bodyPr/>
          <a:lstStyle/>
          <a:p>
            <a:r>
              <a:rPr lang="fr-FR" smtClean="0"/>
              <a:t>S. SCHIRMANN - Construction européenne </a:t>
            </a:r>
            <a:endParaRPr lang="fr-FR"/>
          </a:p>
        </p:txBody>
      </p:sp>
      <p:sp>
        <p:nvSpPr>
          <p:cNvPr id="3" name="Espace réservé du numéro de diapositive 2"/>
          <p:cNvSpPr>
            <a:spLocks noGrp="1"/>
          </p:cNvSpPr>
          <p:nvPr>
            <p:ph type="sldNum" sz="quarter" idx="12"/>
          </p:nvPr>
        </p:nvSpPr>
        <p:spPr/>
        <p:txBody>
          <a:bodyPr/>
          <a:lstStyle/>
          <a:p>
            <a:fld id="{1B845B64-2BA3-4503-9F05-2AAD3CDB36B3}" type="slidenum">
              <a:rPr lang="fr-FR" smtClean="0"/>
              <a:t>35</a:t>
            </a:fld>
            <a:endParaRPr lang="fr-FR"/>
          </a:p>
        </p:txBody>
      </p:sp>
    </p:spTree>
    <p:extLst>
      <p:ext uri="{BB962C8B-B14F-4D97-AF65-F5344CB8AC3E}">
        <p14:creationId xmlns:p14="http://schemas.microsoft.com/office/powerpoint/2010/main" val="2955724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7"/>
          <p:cNvSpPr>
            <a:spLocks noGrp="1"/>
          </p:cNvSpPr>
          <p:nvPr>
            <p:ph type="title"/>
          </p:nvPr>
        </p:nvSpPr>
        <p:spPr/>
        <p:txBody>
          <a:bodyPr/>
          <a:lstStyle/>
          <a:p>
            <a:pPr eaLnBrk="1" hangingPunct="1"/>
            <a:r>
              <a:rPr lang="fr-FR" sz="3200" smtClean="0"/>
              <a:t>Perspectives et mise en route de l’Acte unique</a:t>
            </a:r>
          </a:p>
        </p:txBody>
      </p:sp>
      <p:sp>
        <p:nvSpPr>
          <p:cNvPr id="6147" name="Espace réservé du contenu 8"/>
          <p:cNvSpPr>
            <a:spLocks noGrp="1"/>
          </p:cNvSpPr>
          <p:nvPr>
            <p:ph idx="1"/>
          </p:nvPr>
        </p:nvSpPr>
        <p:spPr>
          <a:xfrm>
            <a:off x="428625" y="1428750"/>
            <a:ext cx="8258175" cy="4697413"/>
          </a:xfrm>
        </p:spPr>
        <p:txBody>
          <a:bodyPr>
            <a:normAutofit fontScale="92500" lnSpcReduction="20000"/>
          </a:bodyPr>
          <a:lstStyle/>
          <a:p>
            <a:pPr eaLnBrk="1" hangingPunct="1"/>
            <a:r>
              <a:rPr lang="fr-FR" sz="1700" b="1" u="sng" dirty="0" smtClean="0"/>
              <a:t>1 – L’établissement du Marché unique : 31 décembre 1992 :</a:t>
            </a:r>
          </a:p>
          <a:p>
            <a:pPr eaLnBrk="1" hangingPunct="1">
              <a:buFontTx/>
              <a:buNone/>
            </a:pPr>
            <a:r>
              <a:rPr lang="fr-FR" sz="1700" dirty="0" smtClean="0"/>
              <a:t>Livre blanc de juin 1985  : 300 mesures pour accompagner la mise en route</a:t>
            </a:r>
          </a:p>
          <a:p>
            <a:pPr eaLnBrk="1" hangingPunct="1"/>
            <a:r>
              <a:rPr lang="fr-FR" sz="1700" u="sng" dirty="0" smtClean="0"/>
              <a:t>Exemples : Réflexion sur la méthode</a:t>
            </a:r>
          </a:p>
          <a:p>
            <a:pPr eaLnBrk="1" hangingPunct="1">
              <a:buFontTx/>
              <a:buNone/>
            </a:pPr>
            <a:r>
              <a:rPr lang="fr-FR" sz="1700" i="1" dirty="0" smtClean="0"/>
              <a:t>Suppression des barrières physiques douanières </a:t>
            </a:r>
            <a:r>
              <a:rPr lang="fr-FR" sz="1700" dirty="0" smtClean="0"/>
              <a:t>: </a:t>
            </a:r>
          </a:p>
          <a:p>
            <a:pPr eaLnBrk="1" hangingPunct="1">
              <a:buFontTx/>
              <a:buNone/>
            </a:pPr>
            <a:r>
              <a:rPr lang="fr-FR" sz="1700" dirty="0" smtClean="0"/>
              <a:t>- formalité de douanes </a:t>
            </a:r>
          </a:p>
          <a:p>
            <a:pPr eaLnBrk="1" hangingPunct="1">
              <a:buFontTx/>
              <a:buNone/>
            </a:pPr>
            <a:r>
              <a:rPr lang="fr-FR" sz="1700" dirty="0" smtClean="0"/>
              <a:t>- perception de la TVA</a:t>
            </a:r>
          </a:p>
          <a:p>
            <a:pPr eaLnBrk="1" hangingPunct="1">
              <a:buFontTx/>
              <a:buNone/>
            </a:pPr>
            <a:r>
              <a:rPr lang="fr-FR" sz="1700" dirty="0" smtClean="0"/>
              <a:t>- contrôle vétérinaire et phytosanitaire</a:t>
            </a:r>
          </a:p>
          <a:p>
            <a:pPr eaLnBrk="1" hangingPunct="1">
              <a:buFontTx/>
              <a:buChar char="-"/>
            </a:pPr>
            <a:endParaRPr lang="fr-FR" sz="1700" dirty="0" smtClean="0"/>
          </a:p>
          <a:p>
            <a:pPr eaLnBrk="1" hangingPunct="1">
              <a:buFontTx/>
              <a:buNone/>
            </a:pPr>
            <a:r>
              <a:rPr lang="fr-FR" sz="1700" i="1" dirty="0" smtClean="0"/>
              <a:t>Libre circulation des personnes :</a:t>
            </a:r>
          </a:p>
          <a:p>
            <a:pPr eaLnBrk="1" hangingPunct="1">
              <a:buFontTx/>
              <a:buNone/>
            </a:pPr>
            <a:r>
              <a:rPr lang="fr-FR" sz="1700" dirty="0" smtClean="0"/>
              <a:t>- Mise en place du groupe Schengen, le 14 juin 1985</a:t>
            </a:r>
          </a:p>
          <a:p>
            <a:pPr eaLnBrk="1" hangingPunct="1">
              <a:buFontTx/>
              <a:buNone/>
            </a:pPr>
            <a:r>
              <a:rPr lang="fr-FR" sz="1700" dirty="0" smtClean="0"/>
              <a:t>- Convention Schengen , le 19 juin 1990</a:t>
            </a:r>
          </a:p>
          <a:p>
            <a:pPr eaLnBrk="1" hangingPunct="1">
              <a:buFontTx/>
              <a:buChar char="-"/>
            </a:pPr>
            <a:endParaRPr lang="fr-FR" sz="1700" dirty="0" smtClean="0"/>
          </a:p>
          <a:p>
            <a:pPr eaLnBrk="1" hangingPunct="1">
              <a:buFontTx/>
              <a:buNone/>
            </a:pPr>
            <a:r>
              <a:rPr lang="fr-FR" sz="1700" i="1" dirty="0" smtClean="0"/>
              <a:t>Suppression des barrières techniques aux échanges :</a:t>
            </a:r>
          </a:p>
          <a:p>
            <a:pPr eaLnBrk="1" hangingPunct="1">
              <a:buFontTx/>
              <a:buNone/>
            </a:pPr>
            <a:r>
              <a:rPr lang="fr-FR" sz="1700" dirty="0" smtClean="0"/>
              <a:t>- Reconnaissance mutuelle des normes de fabrication</a:t>
            </a:r>
          </a:p>
          <a:p>
            <a:pPr eaLnBrk="1" hangingPunct="1">
              <a:buFontTx/>
              <a:buNone/>
            </a:pPr>
            <a:r>
              <a:rPr lang="fr-FR" sz="1700" dirty="0" smtClean="0"/>
              <a:t>- Ouverture des marchés publics</a:t>
            </a:r>
          </a:p>
          <a:p>
            <a:pPr eaLnBrk="1" hangingPunct="1">
              <a:buFontTx/>
              <a:buNone/>
            </a:pPr>
            <a:r>
              <a:rPr lang="fr-FR" sz="1700" dirty="0" smtClean="0"/>
              <a:t>- Contrôle des fusions et acquisitions</a:t>
            </a:r>
          </a:p>
          <a:p>
            <a:pPr eaLnBrk="1" hangingPunct="1">
              <a:buFontTx/>
              <a:buNone/>
            </a:pPr>
            <a:endParaRPr lang="fr-FR" sz="1700" dirty="0" smtClean="0"/>
          </a:p>
          <a:p>
            <a:pPr eaLnBrk="1" hangingPunct="1">
              <a:buFontTx/>
              <a:buNone/>
            </a:pPr>
            <a:r>
              <a:rPr lang="fr-FR" sz="1700" i="1" dirty="0" smtClean="0"/>
              <a:t>Difficultés de démantèlement des barrières fiscales</a:t>
            </a:r>
          </a:p>
          <a:p>
            <a:pPr eaLnBrk="1" hangingPunct="1">
              <a:buFontTx/>
              <a:buChar char="-"/>
            </a:pPr>
            <a:endParaRPr lang="fr-FR" sz="1800" dirty="0" smtClean="0"/>
          </a:p>
          <a:p>
            <a:pPr eaLnBrk="1" hangingPunct="1">
              <a:buFontTx/>
              <a:buChar char="-"/>
            </a:pPr>
            <a:endParaRPr lang="fr-FR" sz="1800" dirty="0" smtClean="0"/>
          </a:p>
          <a:p>
            <a:pPr eaLnBrk="1" hangingPunct="1">
              <a:buFontTx/>
              <a:buChar char="-"/>
            </a:pPr>
            <a:endParaRPr lang="fr-FR" sz="1800" dirty="0" smtClean="0"/>
          </a:p>
          <a:p>
            <a:pPr eaLnBrk="1" hangingPunct="1">
              <a:buFontTx/>
              <a:buChar char="-"/>
            </a:pPr>
            <a:endParaRPr lang="fr-FR" sz="1800" dirty="0" smtClean="0"/>
          </a:p>
        </p:txBody>
      </p:sp>
      <p:sp>
        <p:nvSpPr>
          <p:cNvPr id="2" name="Espace réservé du pied de page 1"/>
          <p:cNvSpPr>
            <a:spLocks noGrp="1"/>
          </p:cNvSpPr>
          <p:nvPr>
            <p:ph type="ftr" sz="quarter" idx="11"/>
          </p:nvPr>
        </p:nvSpPr>
        <p:spPr/>
        <p:txBody>
          <a:bodyPr/>
          <a:lstStyle/>
          <a:p>
            <a:r>
              <a:rPr lang="fr-FR" smtClean="0"/>
              <a:t>S. SCHIRMANN - Construction européenne </a:t>
            </a:r>
            <a:endParaRPr lang="fr-FR"/>
          </a:p>
        </p:txBody>
      </p:sp>
      <p:sp>
        <p:nvSpPr>
          <p:cNvPr id="3" name="Espace réservé du numéro de diapositive 2"/>
          <p:cNvSpPr>
            <a:spLocks noGrp="1"/>
          </p:cNvSpPr>
          <p:nvPr>
            <p:ph type="sldNum" sz="quarter" idx="12"/>
          </p:nvPr>
        </p:nvSpPr>
        <p:spPr/>
        <p:txBody>
          <a:bodyPr/>
          <a:lstStyle/>
          <a:p>
            <a:fld id="{1B845B64-2BA3-4503-9F05-2AAD3CDB36B3}" type="slidenum">
              <a:rPr lang="fr-FR" smtClean="0"/>
              <a:t>36</a:t>
            </a:fld>
            <a:endParaRPr lang="fr-FR"/>
          </a:p>
        </p:txBody>
      </p:sp>
    </p:spTree>
    <p:extLst>
      <p:ext uri="{BB962C8B-B14F-4D97-AF65-F5344CB8AC3E}">
        <p14:creationId xmlns:p14="http://schemas.microsoft.com/office/powerpoint/2010/main" val="120348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normAutofit/>
          </a:bodyPr>
          <a:lstStyle/>
          <a:p>
            <a:pPr eaLnBrk="1" hangingPunct="1"/>
            <a:r>
              <a:rPr lang="fr-FR" sz="2800" dirty="0" smtClean="0"/>
              <a:t>La réforme des politiques communes</a:t>
            </a:r>
          </a:p>
        </p:txBody>
      </p:sp>
      <p:sp>
        <p:nvSpPr>
          <p:cNvPr id="7171" name="Espace réservé du contenu 2"/>
          <p:cNvSpPr>
            <a:spLocks noGrp="1"/>
          </p:cNvSpPr>
          <p:nvPr>
            <p:ph idx="1"/>
          </p:nvPr>
        </p:nvSpPr>
        <p:spPr/>
        <p:txBody>
          <a:bodyPr/>
          <a:lstStyle/>
          <a:p>
            <a:pPr eaLnBrk="1" hangingPunct="1"/>
            <a:r>
              <a:rPr lang="fr-FR" sz="2000" dirty="0" smtClean="0"/>
              <a:t>Il s’agit de réformer la PAC et le budget communautaire</a:t>
            </a:r>
          </a:p>
          <a:p>
            <a:pPr eaLnBrk="1" hangingPunct="1">
              <a:buFontTx/>
              <a:buNone/>
            </a:pPr>
            <a:r>
              <a:rPr lang="fr-FR" sz="2000" dirty="0" smtClean="0"/>
              <a:t>PAC :</a:t>
            </a:r>
          </a:p>
          <a:p>
            <a:pPr eaLnBrk="1" hangingPunct="1">
              <a:buFontTx/>
              <a:buNone/>
            </a:pPr>
            <a:r>
              <a:rPr lang="fr-FR" sz="2000" dirty="0" smtClean="0"/>
              <a:t>Livre vert de 1985</a:t>
            </a:r>
          </a:p>
          <a:p>
            <a:pPr eaLnBrk="1" hangingPunct="1">
              <a:buFontTx/>
              <a:buNone/>
            </a:pPr>
            <a:r>
              <a:rPr lang="fr-FR" sz="2000" dirty="0" smtClean="0"/>
              <a:t>Mesures de 1986</a:t>
            </a:r>
          </a:p>
          <a:p>
            <a:pPr eaLnBrk="1" hangingPunct="1">
              <a:buFontTx/>
              <a:buNone/>
            </a:pPr>
            <a:r>
              <a:rPr lang="fr-FR" sz="2000" dirty="0" smtClean="0"/>
              <a:t>21 mai 1992  : adoption par le Conseil de la réforme de la PAC</a:t>
            </a:r>
          </a:p>
          <a:p>
            <a:pPr eaLnBrk="1" hangingPunct="1">
              <a:buFontTx/>
              <a:buNone/>
            </a:pPr>
            <a:endParaRPr lang="fr-FR" sz="2000" dirty="0" smtClean="0"/>
          </a:p>
          <a:p>
            <a:pPr eaLnBrk="1" hangingPunct="1">
              <a:buFontTx/>
              <a:buNone/>
            </a:pPr>
            <a:r>
              <a:rPr lang="fr-FR" sz="2000" dirty="0" smtClean="0"/>
              <a:t>Budget : Paquet Delors I </a:t>
            </a:r>
          </a:p>
          <a:p>
            <a:pPr eaLnBrk="1" hangingPunct="1">
              <a:buFontTx/>
              <a:buNone/>
            </a:pPr>
            <a:r>
              <a:rPr lang="fr-FR" sz="2000" dirty="0" smtClean="0"/>
              <a:t>Mesures approuvées par le Conseil européen de Bruxelles (11-13 février 1988)</a:t>
            </a:r>
          </a:p>
          <a:p>
            <a:pPr eaLnBrk="1" hangingPunct="1">
              <a:buFontTx/>
              <a:buNone/>
            </a:pPr>
            <a:r>
              <a:rPr lang="fr-FR" sz="2000" dirty="0" smtClean="0"/>
              <a:t>Couvre la période 1988 – 1992</a:t>
            </a:r>
          </a:p>
          <a:p>
            <a:pPr eaLnBrk="1" hangingPunct="1">
              <a:buFontTx/>
              <a:buNone/>
            </a:pPr>
            <a:r>
              <a:rPr lang="fr-FR" sz="2000" dirty="0" smtClean="0"/>
              <a:t>Passe de 40 milliards d’ECU en 1988 à 65 Milliards en 1993 </a:t>
            </a:r>
          </a:p>
          <a:p>
            <a:pPr eaLnBrk="1" hangingPunct="1">
              <a:buFontTx/>
              <a:buNone/>
            </a:pPr>
            <a:endParaRPr lang="fr-FR" sz="2000" dirty="0" smtClean="0"/>
          </a:p>
          <a:p>
            <a:pPr eaLnBrk="1" hangingPunct="1">
              <a:buFontTx/>
              <a:buNone/>
            </a:pPr>
            <a:endParaRPr lang="fr-FR" dirty="0" smtClean="0"/>
          </a:p>
          <a:p>
            <a:pPr eaLnBrk="1" hangingPunct="1">
              <a:buFontTx/>
              <a:buNone/>
            </a:pPr>
            <a:endParaRPr lang="fr-FR" dirty="0" smtClean="0"/>
          </a:p>
          <a:p>
            <a:pPr eaLnBrk="1" hangingPunct="1">
              <a:buFontTx/>
              <a:buNone/>
            </a:pPr>
            <a:endParaRPr lang="fr-FR" dirty="0" smtClean="0"/>
          </a:p>
          <a:p>
            <a:pPr eaLnBrk="1" hangingPunct="1">
              <a:buFontTx/>
              <a:buNone/>
            </a:pPr>
            <a:endParaRPr lang="fr-FR" dirty="0" smtClean="0"/>
          </a:p>
        </p:txBody>
      </p:sp>
      <p:sp>
        <p:nvSpPr>
          <p:cNvPr id="2" name="Espace réservé du pied de page 1"/>
          <p:cNvSpPr>
            <a:spLocks noGrp="1"/>
          </p:cNvSpPr>
          <p:nvPr>
            <p:ph type="ftr" sz="quarter" idx="11"/>
          </p:nvPr>
        </p:nvSpPr>
        <p:spPr/>
        <p:txBody>
          <a:bodyPr/>
          <a:lstStyle/>
          <a:p>
            <a:r>
              <a:rPr lang="fr-FR" smtClean="0"/>
              <a:t>S. SCHIRMANN - Construction européenne </a:t>
            </a:r>
            <a:endParaRPr lang="fr-FR"/>
          </a:p>
        </p:txBody>
      </p:sp>
      <p:sp>
        <p:nvSpPr>
          <p:cNvPr id="3" name="Espace réservé du numéro de diapositive 2"/>
          <p:cNvSpPr>
            <a:spLocks noGrp="1"/>
          </p:cNvSpPr>
          <p:nvPr>
            <p:ph type="sldNum" sz="quarter" idx="12"/>
          </p:nvPr>
        </p:nvSpPr>
        <p:spPr/>
        <p:txBody>
          <a:bodyPr/>
          <a:lstStyle/>
          <a:p>
            <a:fld id="{1B845B64-2BA3-4503-9F05-2AAD3CDB36B3}" type="slidenum">
              <a:rPr lang="fr-FR" smtClean="0"/>
              <a:t>37</a:t>
            </a:fld>
            <a:endParaRPr lang="fr-FR"/>
          </a:p>
        </p:txBody>
      </p:sp>
    </p:spTree>
    <p:extLst>
      <p:ext uri="{BB962C8B-B14F-4D97-AF65-F5344CB8AC3E}">
        <p14:creationId xmlns:p14="http://schemas.microsoft.com/office/powerpoint/2010/main" val="1233338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normAutofit/>
          </a:bodyPr>
          <a:lstStyle/>
          <a:p>
            <a:pPr eaLnBrk="1" hangingPunct="1"/>
            <a:r>
              <a:rPr lang="fr-FR" sz="2800" dirty="0" smtClean="0"/>
              <a:t>BUDGET COMMUNAUTAIRE 1988 - 1992</a:t>
            </a:r>
          </a:p>
        </p:txBody>
      </p:sp>
      <p:sp>
        <p:nvSpPr>
          <p:cNvPr id="8195" name="Espace réservé du contenu 3"/>
          <p:cNvSpPr>
            <a:spLocks noGrp="1"/>
          </p:cNvSpPr>
          <p:nvPr>
            <p:ph sz="half" idx="1"/>
          </p:nvPr>
        </p:nvSpPr>
        <p:spPr/>
        <p:txBody>
          <a:bodyPr>
            <a:noAutofit/>
          </a:bodyPr>
          <a:lstStyle/>
          <a:p>
            <a:pPr eaLnBrk="1" hangingPunct="1"/>
            <a:r>
              <a:rPr lang="fr-FR" sz="1600" dirty="0" smtClean="0"/>
              <a:t>Recettes</a:t>
            </a:r>
          </a:p>
          <a:p>
            <a:pPr eaLnBrk="1" hangingPunct="1">
              <a:buFontTx/>
              <a:buNone/>
            </a:pPr>
            <a:r>
              <a:rPr lang="fr-FR" sz="1600" dirty="0" smtClean="0"/>
              <a:t>PNB des Etats membres (selon un système proportionnel) = 21,4%</a:t>
            </a:r>
          </a:p>
          <a:p>
            <a:pPr eaLnBrk="1" hangingPunct="1">
              <a:buFontTx/>
              <a:buNone/>
            </a:pPr>
            <a:r>
              <a:rPr lang="fr-FR" sz="1600" dirty="0" smtClean="0"/>
              <a:t>Droits de douane et prélèvement agricoles = 23,4%</a:t>
            </a:r>
          </a:p>
          <a:p>
            <a:pPr eaLnBrk="1" hangingPunct="1">
              <a:buFontTx/>
              <a:buNone/>
            </a:pPr>
            <a:r>
              <a:rPr lang="fr-FR" sz="1600" dirty="0" smtClean="0"/>
              <a:t>TVA = 54,5%</a:t>
            </a:r>
          </a:p>
          <a:p>
            <a:pPr eaLnBrk="1" hangingPunct="1">
              <a:buFontTx/>
              <a:buNone/>
            </a:pPr>
            <a:endParaRPr lang="fr-FR" sz="1600" dirty="0" smtClean="0"/>
          </a:p>
          <a:p>
            <a:pPr eaLnBrk="1" hangingPunct="1">
              <a:buFontTx/>
              <a:buNone/>
            </a:pPr>
            <a:r>
              <a:rPr lang="fr-FR" sz="1600" dirty="0" smtClean="0"/>
              <a:t>Provenance des ressources :</a:t>
            </a:r>
          </a:p>
          <a:p>
            <a:pPr eaLnBrk="1" hangingPunct="1">
              <a:buFontTx/>
              <a:buNone/>
            </a:pPr>
            <a:r>
              <a:rPr lang="fr-FR" sz="1600" dirty="0" smtClean="0"/>
              <a:t>RFA  28,5%                      Portugal : 1,6%</a:t>
            </a:r>
          </a:p>
          <a:p>
            <a:pPr eaLnBrk="1" hangingPunct="1">
              <a:buFontTx/>
              <a:buNone/>
            </a:pPr>
            <a:r>
              <a:rPr lang="fr-FR" sz="1600" dirty="0" smtClean="0"/>
              <a:t>France : 18,4%                 Grèce : 1,4%</a:t>
            </a:r>
          </a:p>
          <a:p>
            <a:pPr eaLnBrk="1" hangingPunct="1">
              <a:buFontTx/>
              <a:buNone/>
            </a:pPr>
            <a:r>
              <a:rPr lang="fr-FR" sz="1600" dirty="0" smtClean="0"/>
              <a:t>Italie : 15,7%                     Irlande : 0,8%</a:t>
            </a:r>
          </a:p>
          <a:p>
            <a:pPr eaLnBrk="1" hangingPunct="1">
              <a:buFontTx/>
              <a:buNone/>
            </a:pPr>
            <a:r>
              <a:rPr lang="fr-FR" sz="1600" dirty="0" smtClean="0"/>
              <a:t>RU : 12%                          Luxembourg : 0,2%</a:t>
            </a:r>
          </a:p>
          <a:p>
            <a:pPr eaLnBrk="1" hangingPunct="1">
              <a:buFontTx/>
              <a:buNone/>
            </a:pPr>
            <a:r>
              <a:rPr lang="fr-FR" sz="1600" dirty="0" smtClean="0"/>
              <a:t>Espagne : 8,7%</a:t>
            </a:r>
          </a:p>
          <a:p>
            <a:pPr eaLnBrk="1" hangingPunct="1">
              <a:buFontTx/>
              <a:buNone/>
            </a:pPr>
            <a:r>
              <a:rPr lang="fr-FR" sz="1600" dirty="0" smtClean="0"/>
              <a:t>Pays-Bas : 6,2%</a:t>
            </a:r>
          </a:p>
          <a:p>
            <a:pPr eaLnBrk="1" hangingPunct="1">
              <a:buFontTx/>
              <a:buNone/>
            </a:pPr>
            <a:r>
              <a:rPr lang="fr-FR" sz="1600" dirty="0" smtClean="0"/>
              <a:t>Belgique : 3,9%</a:t>
            </a:r>
          </a:p>
          <a:p>
            <a:pPr eaLnBrk="1" hangingPunct="1">
              <a:buFontTx/>
              <a:buNone/>
            </a:pPr>
            <a:r>
              <a:rPr lang="fr-FR" sz="1600" dirty="0" smtClean="0"/>
              <a:t>Danemark : 1,9%</a:t>
            </a:r>
          </a:p>
        </p:txBody>
      </p:sp>
      <p:sp>
        <p:nvSpPr>
          <p:cNvPr id="8196" name="Espace réservé du contenu 4"/>
          <p:cNvSpPr>
            <a:spLocks noGrp="1"/>
          </p:cNvSpPr>
          <p:nvPr>
            <p:ph sz="half" idx="2"/>
          </p:nvPr>
        </p:nvSpPr>
        <p:spPr/>
        <p:txBody>
          <a:bodyPr>
            <a:normAutofit/>
          </a:bodyPr>
          <a:lstStyle/>
          <a:p>
            <a:pPr eaLnBrk="1" hangingPunct="1"/>
            <a:r>
              <a:rPr lang="fr-FR" sz="1600" dirty="0" smtClean="0"/>
              <a:t>Dépenses plafond par rubriques</a:t>
            </a:r>
          </a:p>
          <a:p>
            <a:pPr eaLnBrk="1" hangingPunct="1">
              <a:buFontTx/>
              <a:buNone/>
            </a:pPr>
            <a:r>
              <a:rPr lang="fr-FR" sz="1600" dirty="0" smtClean="0"/>
              <a:t>                     1988                   1993</a:t>
            </a:r>
          </a:p>
          <a:p>
            <a:pPr eaLnBrk="1" hangingPunct="1">
              <a:buFontTx/>
              <a:buNone/>
            </a:pPr>
            <a:endParaRPr lang="fr-FR" sz="1600" dirty="0" smtClean="0"/>
          </a:p>
          <a:p>
            <a:pPr eaLnBrk="1" hangingPunct="1">
              <a:buFontTx/>
              <a:buNone/>
            </a:pPr>
            <a:r>
              <a:rPr lang="fr-FR" sz="1600" dirty="0" smtClean="0"/>
              <a:t>Agriculture       58,4%                48,8%</a:t>
            </a:r>
          </a:p>
          <a:p>
            <a:pPr eaLnBrk="1" hangingPunct="1">
              <a:buFontTx/>
              <a:buNone/>
            </a:pPr>
            <a:r>
              <a:rPr lang="fr-FR" sz="1600" dirty="0" smtClean="0"/>
              <a:t>Actions </a:t>
            </a:r>
            <a:r>
              <a:rPr lang="fr-FR" sz="1600" dirty="0" err="1" smtClean="0"/>
              <a:t>struct</a:t>
            </a:r>
            <a:r>
              <a:rPr lang="fr-FR" sz="1600" dirty="0" smtClean="0"/>
              <a:t>.   17,9%              30,9%</a:t>
            </a:r>
          </a:p>
          <a:p>
            <a:pPr eaLnBrk="1" hangingPunct="1">
              <a:buFontTx/>
              <a:buNone/>
            </a:pPr>
            <a:r>
              <a:rPr lang="fr-FR" sz="1600" dirty="0" smtClean="0"/>
              <a:t>Recherche          2,3%                3,6%</a:t>
            </a:r>
          </a:p>
          <a:p>
            <a:pPr eaLnBrk="1" hangingPunct="1">
              <a:buFontTx/>
              <a:buNone/>
            </a:pPr>
            <a:r>
              <a:rPr lang="fr-FR" sz="1600" dirty="0" smtClean="0"/>
              <a:t>Autres politiques internes  11,3%    2,2%</a:t>
            </a:r>
          </a:p>
          <a:p>
            <a:pPr eaLnBrk="1" hangingPunct="1">
              <a:buFontTx/>
              <a:buNone/>
            </a:pPr>
            <a:r>
              <a:rPr lang="fr-FR" sz="1600" dirty="0" smtClean="0"/>
              <a:t>Actions extérieures  4,8 %              9,2%</a:t>
            </a:r>
          </a:p>
          <a:p>
            <a:pPr eaLnBrk="1" hangingPunct="1">
              <a:buFontTx/>
              <a:buNone/>
            </a:pPr>
            <a:r>
              <a:rPr lang="fr-FR" sz="1600" dirty="0" smtClean="0"/>
              <a:t>Dépenses administratives  4,2%     4,7%</a:t>
            </a:r>
          </a:p>
        </p:txBody>
      </p:sp>
      <p:sp>
        <p:nvSpPr>
          <p:cNvPr id="2" name="Espace réservé du pied de page 1"/>
          <p:cNvSpPr>
            <a:spLocks noGrp="1"/>
          </p:cNvSpPr>
          <p:nvPr>
            <p:ph type="ftr" sz="quarter" idx="11"/>
          </p:nvPr>
        </p:nvSpPr>
        <p:spPr/>
        <p:txBody>
          <a:bodyPr/>
          <a:lstStyle/>
          <a:p>
            <a:r>
              <a:rPr lang="fr-FR" smtClean="0"/>
              <a:t>S. SCHIRMANN - Construction européenne </a:t>
            </a:r>
            <a:endParaRPr lang="fr-FR"/>
          </a:p>
        </p:txBody>
      </p:sp>
      <p:sp>
        <p:nvSpPr>
          <p:cNvPr id="3" name="Espace réservé du numéro de diapositive 2"/>
          <p:cNvSpPr>
            <a:spLocks noGrp="1"/>
          </p:cNvSpPr>
          <p:nvPr>
            <p:ph type="sldNum" sz="quarter" idx="12"/>
          </p:nvPr>
        </p:nvSpPr>
        <p:spPr/>
        <p:txBody>
          <a:bodyPr/>
          <a:lstStyle/>
          <a:p>
            <a:fld id="{1B845B64-2BA3-4503-9F05-2AAD3CDB36B3}" type="slidenum">
              <a:rPr lang="fr-FR" smtClean="0"/>
              <a:t>38</a:t>
            </a:fld>
            <a:endParaRPr lang="fr-FR"/>
          </a:p>
        </p:txBody>
      </p:sp>
    </p:spTree>
    <p:extLst>
      <p:ext uri="{BB962C8B-B14F-4D97-AF65-F5344CB8AC3E}">
        <p14:creationId xmlns:p14="http://schemas.microsoft.com/office/powerpoint/2010/main" val="2974663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4"/>
          <p:cNvSpPr>
            <a:spLocks noGrp="1"/>
          </p:cNvSpPr>
          <p:nvPr>
            <p:ph type="title"/>
          </p:nvPr>
        </p:nvSpPr>
        <p:spPr/>
        <p:txBody>
          <a:bodyPr>
            <a:normAutofit fontScale="90000"/>
          </a:bodyPr>
          <a:lstStyle/>
          <a:p>
            <a:pPr eaLnBrk="1" hangingPunct="1"/>
            <a:r>
              <a:rPr lang="fr-FR" sz="3100" dirty="0" smtClean="0"/>
              <a:t>Premiers pas vers l’UEM</a:t>
            </a:r>
            <a:r>
              <a:rPr lang="fr-FR" dirty="0" smtClean="0"/>
              <a:t/>
            </a:r>
            <a:br>
              <a:rPr lang="fr-FR" dirty="0" smtClean="0"/>
            </a:br>
            <a:r>
              <a:rPr lang="fr-FR" dirty="0" smtClean="0"/>
              <a:t> </a:t>
            </a:r>
          </a:p>
        </p:txBody>
      </p:sp>
      <p:sp>
        <p:nvSpPr>
          <p:cNvPr id="9219" name="Espace réservé du contenu 5"/>
          <p:cNvSpPr>
            <a:spLocks noGrp="1"/>
          </p:cNvSpPr>
          <p:nvPr>
            <p:ph idx="1"/>
          </p:nvPr>
        </p:nvSpPr>
        <p:spPr/>
        <p:txBody>
          <a:bodyPr/>
          <a:lstStyle/>
          <a:p>
            <a:pPr eaLnBrk="1" hangingPunct="1"/>
            <a:r>
              <a:rPr lang="fr-FR" sz="2400" dirty="0" smtClean="0"/>
              <a:t>27 – 28 Juin 1988 : Conseil de Hanovre demande à la Commission d’étudier le problème                Comité Delors</a:t>
            </a:r>
          </a:p>
          <a:p>
            <a:pPr eaLnBrk="1" hangingPunct="1"/>
            <a:endParaRPr lang="fr-FR" sz="2400" dirty="0" smtClean="0"/>
          </a:p>
          <a:p>
            <a:pPr eaLnBrk="1" hangingPunct="1"/>
            <a:r>
              <a:rPr lang="fr-FR" sz="2400" dirty="0" smtClean="0"/>
              <a:t>Avril 1989 : Rapport Delors préconise un processus en trois étapes </a:t>
            </a:r>
          </a:p>
          <a:p>
            <a:pPr eaLnBrk="1" hangingPunct="1"/>
            <a:r>
              <a:rPr lang="fr-FR" sz="2400" dirty="0" smtClean="0"/>
              <a:t>26 – 27 juin 1989 : Conseil de Madrid adopte rapport Delors et fixe au 1</a:t>
            </a:r>
            <a:r>
              <a:rPr lang="fr-FR" sz="2400" baseline="30000" dirty="0" smtClean="0"/>
              <a:t>er</a:t>
            </a:r>
            <a:r>
              <a:rPr lang="fr-FR" sz="2400" dirty="0" smtClean="0"/>
              <a:t> juillet 1990 le démarrage de la première étape</a:t>
            </a:r>
          </a:p>
          <a:p>
            <a:pPr eaLnBrk="1" hangingPunct="1"/>
            <a:r>
              <a:rPr lang="fr-FR" sz="2400" dirty="0" smtClean="0"/>
              <a:t>Deuxième semestre 1989 : Groupe GUIGOU</a:t>
            </a:r>
          </a:p>
          <a:p>
            <a:pPr eaLnBrk="1" hangingPunct="1"/>
            <a:r>
              <a:rPr lang="fr-FR" sz="2400" dirty="0" smtClean="0"/>
              <a:t>8 – 9 décembre 1989 : décision de convoquer une CIG de révision des traités pour élaborer une UEM</a:t>
            </a:r>
          </a:p>
          <a:p>
            <a:pPr eaLnBrk="1" hangingPunct="1"/>
            <a:endParaRPr lang="fr-FR" dirty="0" smtClean="0"/>
          </a:p>
        </p:txBody>
      </p:sp>
      <p:sp>
        <p:nvSpPr>
          <p:cNvPr id="7" name="Flèche droite 6"/>
          <p:cNvSpPr/>
          <p:nvPr/>
        </p:nvSpPr>
        <p:spPr>
          <a:xfrm>
            <a:off x="5166855" y="200025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aphicFrame>
        <p:nvGraphicFramePr>
          <p:cNvPr id="2" name="Objet 1"/>
          <p:cNvGraphicFramePr>
            <a:graphicFrameLocks noChangeAspect="1"/>
          </p:cNvGraphicFramePr>
          <p:nvPr>
            <p:extLst>
              <p:ext uri="{D42A27DB-BD31-4B8C-83A1-F6EECF244321}">
                <p14:modId xmlns:p14="http://schemas.microsoft.com/office/powerpoint/2010/main" val="1147712218"/>
              </p:ext>
            </p:extLst>
          </p:nvPr>
        </p:nvGraphicFramePr>
        <p:xfrm>
          <a:off x="827584" y="2420888"/>
          <a:ext cx="7229475" cy="504825"/>
        </p:xfrm>
        <a:graphic>
          <a:graphicData uri="http://schemas.openxmlformats.org/presentationml/2006/ole">
            <mc:AlternateContent xmlns:mc="http://schemas.openxmlformats.org/markup-compatibility/2006">
              <mc:Choice xmlns:v="urn:schemas-microsoft-com:vml" Requires="v">
                <p:oleObj spid="_x0000_s7227" name="Objet d’environnement du Gestionnaire de liaisons" showAsIcon="1" r:id="rId3" imgW="9644400" imgH="686880" progId="Package">
                  <p:embed/>
                </p:oleObj>
              </mc:Choice>
              <mc:Fallback>
                <p:oleObj name="Objet d’environnement du Gestionnaire de liaisons" showAsIcon="1" r:id="rId3" imgW="9644400" imgH="686880" progId="Package">
                  <p:embed/>
                  <p:pic>
                    <p:nvPicPr>
                      <p:cNvPr id="0" name=""/>
                      <p:cNvPicPr/>
                      <p:nvPr/>
                    </p:nvPicPr>
                    <p:blipFill>
                      <a:blip r:embed="rId4"/>
                      <a:stretch>
                        <a:fillRect/>
                      </a:stretch>
                    </p:blipFill>
                    <p:spPr>
                      <a:xfrm>
                        <a:off x="827584" y="2420888"/>
                        <a:ext cx="7229475" cy="504825"/>
                      </a:xfrm>
                      <a:prstGeom prst="rect">
                        <a:avLst/>
                      </a:prstGeom>
                    </p:spPr>
                  </p:pic>
                </p:oleObj>
              </mc:Fallback>
            </mc:AlternateContent>
          </a:graphicData>
        </a:graphic>
      </p:graphicFrame>
      <p:sp>
        <p:nvSpPr>
          <p:cNvPr id="3" name="Espace réservé du pied de page 2"/>
          <p:cNvSpPr>
            <a:spLocks noGrp="1"/>
          </p:cNvSpPr>
          <p:nvPr>
            <p:ph type="ftr" sz="quarter" idx="11"/>
          </p:nvPr>
        </p:nvSpPr>
        <p:spPr/>
        <p:txBody>
          <a:bodyPr/>
          <a:lstStyle/>
          <a:p>
            <a:r>
              <a:rPr lang="fr-FR" smtClean="0"/>
              <a:t>S. SCHIRMANN - Construction européenne </a:t>
            </a:r>
            <a:endParaRPr lang="fr-FR"/>
          </a:p>
        </p:txBody>
      </p:sp>
      <p:sp>
        <p:nvSpPr>
          <p:cNvPr id="4" name="Espace réservé du numéro de diapositive 3"/>
          <p:cNvSpPr>
            <a:spLocks noGrp="1"/>
          </p:cNvSpPr>
          <p:nvPr>
            <p:ph type="sldNum" sz="quarter" idx="12"/>
          </p:nvPr>
        </p:nvSpPr>
        <p:spPr/>
        <p:txBody>
          <a:bodyPr/>
          <a:lstStyle/>
          <a:p>
            <a:fld id="{1B845B64-2BA3-4503-9F05-2AAD3CDB36B3}" type="slidenum">
              <a:rPr lang="fr-FR" smtClean="0"/>
              <a:t>39</a:t>
            </a:fld>
            <a:endParaRPr lang="fr-FR"/>
          </a:p>
        </p:txBody>
      </p:sp>
    </p:spTree>
    <p:extLst>
      <p:ext uri="{BB962C8B-B14F-4D97-AF65-F5344CB8AC3E}">
        <p14:creationId xmlns:p14="http://schemas.microsoft.com/office/powerpoint/2010/main" val="1151378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Extraits (suite)</a:t>
            </a:r>
            <a:endParaRPr lang="fr-FR" sz="28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1628800"/>
            <a:ext cx="6360013" cy="4525963"/>
          </a:xfrm>
        </p:spPr>
      </p:pic>
      <p:sp>
        <p:nvSpPr>
          <p:cNvPr id="3" name="Espace réservé du pied de page 2"/>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4</a:t>
            </a:fld>
            <a:endParaRPr lang="fr-FR"/>
          </a:p>
        </p:txBody>
      </p:sp>
    </p:spTree>
    <p:extLst>
      <p:ext uri="{BB962C8B-B14F-4D97-AF65-F5344CB8AC3E}">
        <p14:creationId xmlns:p14="http://schemas.microsoft.com/office/powerpoint/2010/main" val="3843033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642918"/>
            <a:ext cx="7772400" cy="1470025"/>
          </a:xfrm>
        </p:spPr>
        <p:txBody>
          <a:bodyPr>
            <a:normAutofit/>
          </a:bodyPr>
          <a:lstStyle/>
          <a:p>
            <a:r>
              <a:rPr lang="fr-FR" sz="2800" b="1" dirty="0" smtClean="0"/>
              <a:t>Partie III – Des années 1990 à nos jours</a:t>
            </a:r>
            <a:br>
              <a:rPr lang="fr-FR" sz="2800" b="1" dirty="0" smtClean="0"/>
            </a:br>
            <a:r>
              <a:rPr lang="fr-FR" sz="2800" b="1" dirty="0" smtClean="0"/>
              <a:t/>
            </a:r>
            <a:br>
              <a:rPr lang="fr-FR" sz="2800" b="1" dirty="0" smtClean="0"/>
            </a:br>
            <a:endParaRPr lang="fr-FR" sz="2200" b="1" dirty="0"/>
          </a:p>
        </p:txBody>
      </p:sp>
      <p:sp>
        <p:nvSpPr>
          <p:cNvPr id="3" name="Sous-titre 2"/>
          <p:cNvSpPr>
            <a:spLocks noGrp="1"/>
          </p:cNvSpPr>
          <p:nvPr>
            <p:ph type="subTitle" idx="1"/>
          </p:nvPr>
        </p:nvSpPr>
        <p:spPr>
          <a:xfrm>
            <a:off x="1187624" y="2564904"/>
            <a:ext cx="6472238" cy="3357586"/>
          </a:xfrm>
        </p:spPr>
        <p:txBody>
          <a:bodyPr>
            <a:normAutofit lnSpcReduction="10000"/>
          </a:bodyPr>
          <a:lstStyle/>
          <a:p>
            <a:r>
              <a:rPr lang="fr-FR" sz="2000" dirty="0" smtClean="0">
                <a:solidFill>
                  <a:schemeClr val="tx1"/>
                </a:solidFill>
              </a:rPr>
              <a:t>Une tentative de transformation du système soviétique : </a:t>
            </a:r>
            <a:r>
              <a:rPr lang="fr-FR" sz="2000" b="1" dirty="0" smtClean="0">
                <a:solidFill>
                  <a:srgbClr val="FF0000"/>
                </a:solidFill>
              </a:rPr>
              <a:t>Pérestroïka et Glasnost</a:t>
            </a:r>
          </a:p>
          <a:p>
            <a:endParaRPr lang="fr-FR" sz="2000" dirty="0" smtClean="0">
              <a:solidFill>
                <a:schemeClr val="tx1"/>
              </a:solidFill>
            </a:endParaRPr>
          </a:p>
          <a:p>
            <a:r>
              <a:rPr lang="fr-FR" sz="2000" dirty="0" smtClean="0">
                <a:solidFill>
                  <a:schemeClr val="tx1"/>
                </a:solidFill>
              </a:rPr>
              <a:t> Un processus de </a:t>
            </a:r>
            <a:r>
              <a:rPr lang="fr-FR" sz="2000" b="1" dirty="0" smtClean="0">
                <a:solidFill>
                  <a:srgbClr val="FF0000"/>
                </a:solidFill>
              </a:rPr>
              <a:t>réunification</a:t>
            </a:r>
            <a:r>
              <a:rPr lang="fr-FR" sz="2000" dirty="0" smtClean="0">
                <a:solidFill>
                  <a:schemeClr val="tx1"/>
                </a:solidFill>
              </a:rPr>
              <a:t> : l’Allemagne</a:t>
            </a:r>
          </a:p>
          <a:p>
            <a:endParaRPr lang="fr-FR" sz="2000" dirty="0" smtClean="0">
              <a:solidFill>
                <a:schemeClr val="tx1"/>
              </a:solidFill>
            </a:endParaRPr>
          </a:p>
          <a:p>
            <a:r>
              <a:rPr lang="fr-FR" sz="2000" dirty="0" smtClean="0">
                <a:solidFill>
                  <a:schemeClr val="tx1"/>
                </a:solidFill>
              </a:rPr>
              <a:t>Un processus de </a:t>
            </a:r>
            <a:r>
              <a:rPr lang="fr-FR" sz="2000" b="1" dirty="0" smtClean="0">
                <a:solidFill>
                  <a:srgbClr val="FF0000"/>
                </a:solidFill>
              </a:rPr>
              <a:t>désintégration</a:t>
            </a:r>
            <a:r>
              <a:rPr lang="fr-FR" sz="2000" dirty="0" smtClean="0">
                <a:solidFill>
                  <a:schemeClr val="tx1"/>
                </a:solidFill>
              </a:rPr>
              <a:t> : la Tchécoslovaquie, la Yougoslavie, l’URSS</a:t>
            </a:r>
          </a:p>
          <a:p>
            <a:endParaRPr lang="fr-FR" sz="2000" dirty="0" smtClean="0">
              <a:solidFill>
                <a:schemeClr val="tx1"/>
              </a:solidFill>
            </a:endParaRPr>
          </a:p>
          <a:p>
            <a:r>
              <a:rPr lang="fr-FR" sz="2000" dirty="0" smtClean="0">
                <a:solidFill>
                  <a:schemeClr val="tx1"/>
                </a:solidFill>
              </a:rPr>
              <a:t>De nouveaux Etats dans le jeu international : la modification de la </a:t>
            </a:r>
            <a:r>
              <a:rPr lang="fr-FR" sz="2000" b="1" dirty="0" smtClean="0">
                <a:solidFill>
                  <a:srgbClr val="FF0000"/>
                </a:solidFill>
              </a:rPr>
              <a:t>carte européenne et le principe des nationalités</a:t>
            </a:r>
          </a:p>
          <a:p>
            <a:pPr>
              <a:buFontTx/>
              <a:buChar char="-"/>
            </a:pPr>
            <a:endParaRPr lang="fr-FR" sz="2000" dirty="0">
              <a:solidFill>
                <a:schemeClr val="tx1"/>
              </a:solidFill>
            </a:endParaRPr>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40</a:t>
            </a:fld>
            <a:endParaRPr lang="fr-FR"/>
          </a:p>
        </p:txBody>
      </p:sp>
    </p:spTree>
    <p:extLst>
      <p:ext uri="{BB962C8B-B14F-4D97-AF65-F5344CB8AC3E}">
        <p14:creationId xmlns:p14="http://schemas.microsoft.com/office/powerpoint/2010/main" val="41597287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Quelles structures pour ces nouveaux Etats ?</a:t>
            </a:r>
            <a:endParaRPr lang="fr-FR" sz="2800" dirty="0"/>
          </a:p>
        </p:txBody>
      </p:sp>
      <p:sp>
        <p:nvSpPr>
          <p:cNvPr id="3" name="Espace réservé du contenu 2"/>
          <p:cNvSpPr>
            <a:spLocks noGrp="1"/>
          </p:cNvSpPr>
          <p:nvPr>
            <p:ph idx="1"/>
          </p:nvPr>
        </p:nvSpPr>
        <p:spPr/>
        <p:txBody>
          <a:bodyPr>
            <a:normAutofit/>
          </a:bodyPr>
          <a:lstStyle/>
          <a:p>
            <a:r>
              <a:rPr lang="fr-FR" sz="2800" dirty="0" smtClean="0"/>
              <a:t>Sur le plan de la sécurité : </a:t>
            </a:r>
            <a:r>
              <a:rPr lang="fr-FR" sz="2800" b="1" dirty="0" smtClean="0">
                <a:solidFill>
                  <a:srgbClr val="FF0000"/>
                </a:solidFill>
              </a:rPr>
              <a:t>- CSCE et OTAN</a:t>
            </a:r>
          </a:p>
          <a:p>
            <a:pPr>
              <a:buNone/>
            </a:pPr>
            <a:endParaRPr lang="fr-FR" sz="2800" dirty="0" smtClean="0"/>
          </a:p>
          <a:p>
            <a:r>
              <a:rPr lang="fr-FR" sz="2800" dirty="0" smtClean="0"/>
              <a:t>Sur le plan politique : </a:t>
            </a:r>
            <a:r>
              <a:rPr lang="fr-FR" sz="2800" b="1" dirty="0" smtClean="0">
                <a:solidFill>
                  <a:srgbClr val="FF0000"/>
                </a:solidFill>
              </a:rPr>
              <a:t>le Conseil de l’Europe</a:t>
            </a:r>
          </a:p>
          <a:p>
            <a:pPr>
              <a:buNone/>
            </a:pPr>
            <a:endParaRPr lang="fr-FR" sz="2800" dirty="0" smtClean="0"/>
          </a:p>
          <a:p>
            <a:r>
              <a:rPr lang="fr-FR" sz="2800" dirty="0" smtClean="0"/>
              <a:t>Sur le plan économique : </a:t>
            </a:r>
            <a:r>
              <a:rPr lang="fr-FR" sz="2800" b="1" dirty="0" smtClean="0">
                <a:solidFill>
                  <a:srgbClr val="FF0000"/>
                </a:solidFill>
              </a:rPr>
              <a:t>la CEE (cf. les accords PHARE)</a:t>
            </a:r>
          </a:p>
          <a:p>
            <a:pPr>
              <a:buNone/>
            </a:pPr>
            <a:endParaRPr lang="fr-FR" sz="2800" dirty="0" smtClean="0"/>
          </a:p>
          <a:p>
            <a:r>
              <a:rPr lang="fr-FR" sz="2800" dirty="0" smtClean="0"/>
              <a:t>Sur le plan financier : </a:t>
            </a:r>
            <a:r>
              <a:rPr lang="fr-FR" sz="2800" b="1" dirty="0" smtClean="0">
                <a:solidFill>
                  <a:srgbClr val="FF0000"/>
                </a:solidFill>
              </a:rPr>
              <a:t>la BERD</a:t>
            </a:r>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41</a:t>
            </a:fld>
            <a:endParaRPr lang="fr-FR"/>
          </a:p>
        </p:txBody>
      </p:sp>
    </p:spTree>
    <p:extLst>
      <p:ext uri="{BB962C8B-B14F-4D97-AF65-F5344CB8AC3E}">
        <p14:creationId xmlns:p14="http://schemas.microsoft.com/office/powerpoint/2010/main" val="34235835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La montée du régionalisme en Europe</a:t>
            </a:r>
            <a:endParaRPr lang="fr-FR" sz="2800" dirty="0"/>
          </a:p>
        </p:txBody>
      </p:sp>
      <p:sp>
        <p:nvSpPr>
          <p:cNvPr id="3" name="Espace réservé du contenu 2"/>
          <p:cNvSpPr>
            <a:spLocks noGrp="1"/>
          </p:cNvSpPr>
          <p:nvPr>
            <p:ph idx="1"/>
          </p:nvPr>
        </p:nvSpPr>
        <p:spPr>
          <a:xfrm>
            <a:off x="428596" y="1142984"/>
            <a:ext cx="8072494" cy="5214974"/>
          </a:xfrm>
        </p:spPr>
        <p:txBody>
          <a:bodyPr>
            <a:normAutofit fontScale="25000" lnSpcReduction="20000"/>
          </a:bodyPr>
          <a:lstStyle/>
          <a:p>
            <a:r>
              <a:rPr lang="fr-FR" sz="7200" b="1" dirty="0" smtClean="0">
                <a:solidFill>
                  <a:srgbClr val="FF0000"/>
                </a:solidFill>
              </a:rPr>
              <a:t>Groupe de </a:t>
            </a:r>
            <a:r>
              <a:rPr lang="fr-FR" sz="7200" b="1" dirty="0" err="1" smtClean="0">
                <a:solidFill>
                  <a:srgbClr val="FF0000"/>
                </a:solidFill>
              </a:rPr>
              <a:t>Visegrad</a:t>
            </a:r>
            <a:r>
              <a:rPr lang="fr-FR" sz="7200" b="1" dirty="0" smtClean="0">
                <a:solidFill>
                  <a:srgbClr val="FF0000"/>
                </a:solidFill>
              </a:rPr>
              <a:t> </a:t>
            </a:r>
            <a:r>
              <a:rPr lang="fr-FR" sz="7200" dirty="0" smtClean="0"/>
              <a:t>: février 1991 :  coopération économique, projet d’adhésion CEE et réflexion du rapport avec OTAN. En 1993 accord de libre échange</a:t>
            </a:r>
          </a:p>
          <a:p>
            <a:pPr marL="0" indent="0">
              <a:buNone/>
            </a:pPr>
            <a:endParaRPr lang="fr-FR" sz="7200" dirty="0" smtClean="0"/>
          </a:p>
          <a:p>
            <a:r>
              <a:rPr lang="fr-FR" sz="7200" b="1" dirty="0" smtClean="0">
                <a:solidFill>
                  <a:srgbClr val="FF0000"/>
                </a:solidFill>
              </a:rPr>
              <a:t>CEI </a:t>
            </a:r>
            <a:r>
              <a:rPr lang="fr-FR" sz="7200" dirty="0" smtClean="0"/>
              <a:t>: décembre 1991 – siège à Minsk, conseil des chefs de gouvernement et conseils interministériels (affaires étrangères, défense, économie, finances, transport). En 1993 , 11 Etats constituent une zone de libre échange et en 1995, 6 d’entre eux une Union douanière</a:t>
            </a:r>
          </a:p>
          <a:p>
            <a:pPr>
              <a:buNone/>
            </a:pPr>
            <a:endParaRPr lang="fr-FR" sz="7200" dirty="0" smtClean="0"/>
          </a:p>
          <a:p>
            <a:r>
              <a:rPr lang="fr-FR" sz="7200" b="1" dirty="0" smtClean="0">
                <a:solidFill>
                  <a:srgbClr val="FF0000"/>
                </a:solidFill>
              </a:rPr>
              <a:t>Conseil des Etats de la Mer Baltique</a:t>
            </a:r>
            <a:r>
              <a:rPr lang="fr-FR" sz="7200" dirty="0" smtClean="0"/>
              <a:t> : Mars 1992 à Copenhague : </a:t>
            </a:r>
          </a:p>
          <a:p>
            <a:pPr>
              <a:buFontTx/>
              <a:buChar char="-"/>
            </a:pPr>
            <a:r>
              <a:rPr lang="fr-FR" sz="7200" dirty="0" smtClean="0"/>
              <a:t>rencontres annuelles </a:t>
            </a:r>
          </a:p>
          <a:p>
            <a:pPr>
              <a:buFontTx/>
              <a:buChar char="-"/>
            </a:pPr>
            <a:r>
              <a:rPr lang="fr-FR" sz="7200" dirty="0" smtClean="0"/>
              <a:t>promotion de la croissance</a:t>
            </a:r>
          </a:p>
          <a:p>
            <a:pPr>
              <a:buNone/>
            </a:pPr>
            <a:r>
              <a:rPr lang="fr-FR" sz="7200" dirty="0" smtClean="0"/>
              <a:t>-      orientation de l’aide économique</a:t>
            </a:r>
          </a:p>
          <a:p>
            <a:pPr>
              <a:buNone/>
            </a:pPr>
            <a:r>
              <a:rPr lang="fr-FR" sz="7200" dirty="0" smtClean="0"/>
              <a:t>-      questions environnementales</a:t>
            </a:r>
          </a:p>
          <a:p>
            <a:endParaRPr lang="fr-FR" sz="7200" dirty="0" smtClean="0"/>
          </a:p>
          <a:p>
            <a:r>
              <a:rPr lang="fr-FR" sz="7200" dirty="0" smtClean="0"/>
              <a:t>Nécessité de </a:t>
            </a:r>
            <a:r>
              <a:rPr lang="fr-FR" sz="7200" b="1" dirty="0" smtClean="0">
                <a:solidFill>
                  <a:srgbClr val="FF0000"/>
                </a:solidFill>
              </a:rPr>
              <a:t>réfléchir à l’architecture du continent </a:t>
            </a:r>
            <a:r>
              <a:rPr lang="fr-FR" sz="7200" dirty="0" smtClean="0"/>
              <a:t>pour organiser les relations entre les différents ensembles, surtout qu’une partie du continent est déjà partiellement intégré :</a:t>
            </a:r>
          </a:p>
          <a:p>
            <a:pPr>
              <a:buFontTx/>
              <a:buChar char="-"/>
            </a:pPr>
            <a:r>
              <a:rPr lang="fr-FR" sz="7200" dirty="0" smtClean="0"/>
              <a:t>James </a:t>
            </a:r>
            <a:r>
              <a:rPr lang="fr-FR" sz="7200" dirty="0" err="1" smtClean="0"/>
              <a:t>Bakker</a:t>
            </a:r>
            <a:r>
              <a:rPr lang="fr-FR" sz="7200" dirty="0" smtClean="0"/>
              <a:t> : « nouvelle architecture européenne »</a:t>
            </a:r>
          </a:p>
          <a:p>
            <a:pPr>
              <a:buFontTx/>
              <a:buChar char="-"/>
            </a:pPr>
            <a:r>
              <a:rPr lang="fr-FR" sz="7200" dirty="0" smtClean="0"/>
              <a:t>Mitterrand : idée d’une confédération</a:t>
            </a:r>
          </a:p>
          <a:p>
            <a:pPr>
              <a:buFontTx/>
              <a:buChar char="-"/>
            </a:pPr>
            <a:r>
              <a:rPr lang="fr-FR" sz="7200" dirty="0" smtClean="0"/>
              <a:t>A l’Est de l’Europe, pas de Mitteleuropa</a:t>
            </a:r>
          </a:p>
          <a:p>
            <a:pPr>
              <a:buFontTx/>
              <a:buChar char="-"/>
            </a:pPr>
            <a:endParaRPr lang="fr-FR" sz="7200" dirty="0" smtClean="0"/>
          </a:p>
          <a:p>
            <a:pPr>
              <a:buFontTx/>
              <a:buChar char="-"/>
            </a:pPr>
            <a:r>
              <a:rPr lang="fr-FR" sz="7200" dirty="0" smtClean="0"/>
              <a:t>D’où la nécessité de transformer les institutions existantes et d’organiser l’attente</a:t>
            </a:r>
            <a:endParaRPr lang="fr-FR" dirty="0" smtClean="0"/>
          </a:p>
          <a:p>
            <a:pPr>
              <a:buFontTx/>
              <a:buChar char="-"/>
            </a:pPr>
            <a:endParaRPr lang="fr-FR" dirty="0" smtClean="0"/>
          </a:p>
          <a:p>
            <a:pPr>
              <a:buFontTx/>
              <a:buChar char="-"/>
            </a:pPr>
            <a:endParaRPr lang="fr-FR" dirty="0" smtClean="0"/>
          </a:p>
          <a:p>
            <a:pPr>
              <a:buFontTx/>
              <a:buChar char="-"/>
            </a:pPr>
            <a:endParaRPr lang="fr-FR" dirty="0" smtClean="0"/>
          </a:p>
          <a:p>
            <a:pPr>
              <a:buFontTx/>
              <a:buChar char="-"/>
            </a:pPr>
            <a:endParaRPr lang="fr-FR" dirty="0" smtClean="0"/>
          </a:p>
          <a:p>
            <a:pPr>
              <a:buFontTx/>
              <a:buChar char="-"/>
            </a:pPr>
            <a:endParaRPr lang="fr-FR" dirty="0" smtClean="0"/>
          </a:p>
          <a:p>
            <a:pPr>
              <a:buNone/>
            </a:pPr>
            <a:r>
              <a:rPr lang="fr-FR" dirty="0" smtClean="0"/>
              <a:t>                          </a:t>
            </a:r>
          </a:p>
          <a:p>
            <a:pPr>
              <a:buNone/>
            </a:pPr>
            <a:endParaRPr lang="fr-FR" dirty="0" smtClean="0"/>
          </a:p>
          <a:p>
            <a:pPr>
              <a:buNone/>
            </a:pPr>
            <a:endParaRPr lang="fr-FR"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42</a:t>
            </a:fld>
            <a:endParaRPr lang="fr-FR" dirty="0"/>
          </a:p>
        </p:txBody>
      </p:sp>
    </p:spTree>
    <p:extLst>
      <p:ext uri="{BB962C8B-B14F-4D97-AF65-F5344CB8AC3E}">
        <p14:creationId xmlns:p14="http://schemas.microsoft.com/office/powerpoint/2010/main" val="3630081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La recomposition des institutions en Europe occidentale</a:t>
            </a:r>
            <a:endParaRPr lang="fr-FR" sz="2800" dirty="0"/>
          </a:p>
        </p:txBody>
      </p:sp>
      <p:sp>
        <p:nvSpPr>
          <p:cNvPr id="3" name="Espace réservé du contenu 2"/>
          <p:cNvSpPr>
            <a:spLocks noGrp="1"/>
          </p:cNvSpPr>
          <p:nvPr>
            <p:ph idx="1"/>
          </p:nvPr>
        </p:nvSpPr>
        <p:spPr/>
        <p:txBody>
          <a:bodyPr>
            <a:normAutofit/>
          </a:bodyPr>
          <a:lstStyle/>
          <a:p>
            <a:r>
              <a:rPr lang="fr-FR" sz="2400" dirty="0" smtClean="0"/>
              <a:t>L’évolution et la </a:t>
            </a:r>
            <a:r>
              <a:rPr lang="fr-FR" sz="2400" b="1" dirty="0" smtClean="0">
                <a:solidFill>
                  <a:srgbClr val="FF0000"/>
                </a:solidFill>
              </a:rPr>
              <a:t>transformation de la CSCE </a:t>
            </a:r>
            <a:r>
              <a:rPr lang="fr-FR" sz="2400" dirty="0" smtClean="0"/>
              <a:t>: novembre 1990 – Sommet de Paris, puis en décembre 1994 transformation en </a:t>
            </a:r>
            <a:r>
              <a:rPr lang="fr-FR" sz="2400" b="1" dirty="0" smtClean="0">
                <a:solidFill>
                  <a:srgbClr val="FF0000"/>
                </a:solidFill>
              </a:rPr>
              <a:t>OSCE</a:t>
            </a:r>
            <a:r>
              <a:rPr lang="fr-FR" sz="2400" dirty="0" smtClean="0"/>
              <a:t> au Sommet de Budapest</a:t>
            </a:r>
          </a:p>
          <a:p>
            <a:r>
              <a:rPr lang="fr-FR" sz="2400" dirty="0" smtClean="0"/>
              <a:t>L’évolution et </a:t>
            </a:r>
            <a:r>
              <a:rPr lang="fr-FR" sz="2400" b="1" dirty="0" smtClean="0">
                <a:solidFill>
                  <a:srgbClr val="FF0000"/>
                </a:solidFill>
              </a:rPr>
              <a:t>l’élargissement de l’OTAN </a:t>
            </a:r>
            <a:r>
              <a:rPr lang="fr-FR" sz="2400" dirty="0" smtClean="0"/>
              <a:t>: nouveau concept stratégique en 1991 et création en novembre du Conseil de coopération nord atlantique, puis en 1994 programme de partenariat pour la paix</a:t>
            </a:r>
          </a:p>
          <a:p>
            <a:r>
              <a:rPr lang="fr-FR" sz="2400" dirty="0" smtClean="0"/>
              <a:t>En 1992 Pologne, Tchécoslovaquie et Hongrie manifestent le désir d’adhérer</a:t>
            </a:r>
          </a:p>
          <a:p>
            <a:r>
              <a:rPr lang="fr-FR" sz="2400" dirty="0" smtClean="0"/>
              <a:t>La </a:t>
            </a:r>
            <a:r>
              <a:rPr lang="fr-FR" sz="2400" b="1" dirty="0" smtClean="0">
                <a:solidFill>
                  <a:srgbClr val="FF0000"/>
                </a:solidFill>
              </a:rPr>
              <a:t>relance du Conseil de l’Europe : une vague d’adhésions après la disparition du bloc soviétique</a:t>
            </a:r>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43</a:t>
            </a:fld>
            <a:endParaRPr lang="fr-FR"/>
          </a:p>
        </p:txBody>
      </p:sp>
    </p:spTree>
    <p:extLst>
      <p:ext uri="{BB962C8B-B14F-4D97-AF65-F5344CB8AC3E}">
        <p14:creationId xmlns:p14="http://schemas.microsoft.com/office/powerpoint/2010/main" val="639339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60648"/>
            <a:ext cx="8229600" cy="1143000"/>
          </a:xfrm>
        </p:spPr>
        <p:txBody>
          <a:bodyPr>
            <a:normAutofit fontScale="90000"/>
          </a:bodyPr>
          <a:lstStyle/>
          <a:p>
            <a:r>
              <a:rPr lang="fr-FR" dirty="0" smtClean="0"/>
              <a:t> </a:t>
            </a:r>
            <a:r>
              <a:rPr lang="fr-FR" sz="3100" dirty="0" smtClean="0"/>
              <a:t>Le projet de l’Europe communautaire dans ce contexte : le traité de Maastricht (7 février 1992)</a:t>
            </a:r>
            <a:endParaRPr lang="fr-FR" sz="3100" dirty="0"/>
          </a:p>
        </p:txBody>
      </p:sp>
      <p:sp>
        <p:nvSpPr>
          <p:cNvPr id="3" name="Espace réservé du contenu 2"/>
          <p:cNvSpPr>
            <a:spLocks noGrp="1"/>
          </p:cNvSpPr>
          <p:nvPr>
            <p:ph idx="1"/>
          </p:nvPr>
        </p:nvSpPr>
        <p:spPr>
          <a:xfrm>
            <a:off x="467544" y="1772816"/>
            <a:ext cx="8229600" cy="4525963"/>
          </a:xfrm>
        </p:spPr>
        <p:txBody>
          <a:bodyPr>
            <a:normAutofit/>
          </a:bodyPr>
          <a:lstStyle/>
          <a:p>
            <a:r>
              <a:rPr lang="fr-FR" sz="2800" dirty="0" smtClean="0"/>
              <a:t>Adopté au sommet de Maastricht, le 9-10 décembre 1991, le traité sur l’Union européenne, définit l’Union : les 3 piliers:</a:t>
            </a:r>
          </a:p>
          <a:p>
            <a:pPr>
              <a:buNone/>
            </a:pPr>
            <a:r>
              <a:rPr lang="fr-FR" sz="2800" b="1" dirty="0" smtClean="0">
                <a:solidFill>
                  <a:srgbClr val="FF0000"/>
                </a:solidFill>
              </a:rPr>
              <a:t>- le pilier 1 </a:t>
            </a:r>
            <a:r>
              <a:rPr lang="fr-FR" sz="2800" dirty="0" smtClean="0"/>
              <a:t>: les trois communautés, CECA, CEE, CEEA</a:t>
            </a:r>
          </a:p>
          <a:p>
            <a:pPr>
              <a:buNone/>
            </a:pPr>
            <a:r>
              <a:rPr lang="fr-FR" sz="2800" dirty="0" smtClean="0"/>
              <a:t>- </a:t>
            </a:r>
            <a:r>
              <a:rPr lang="fr-FR" sz="2800" b="1" dirty="0" smtClean="0">
                <a:solidFill>
                  <a:srgbClr val="FF0000"/>
                </a:solidFill>
              </a:rPr>
              <a:t>le pilier 2 </a:t>
            </a:r>
            <a:r>
              <a:rPr lang="fr-FR" sz="2800" dirty="0" smtClean="0"/>
              <a:t>: Politique étrangère et de sécurité commune (PESC)</a:t>
            </a:r>
          </a:p>
          <a:p>
            <a:pPr>
              <a:buNone/>
            </a:pPr>
            <a:r>
              <a:rPr lang="fr-FR" sz="2800" dirty="0" smtClean="0"/>
              <a:t>-</a:t>
            </a:r>
            <a:r>
              <a:rPr lang="fr-FR" sz="2800" b="1" dirty="0" smtClean="0">
                <a:solidFill>
                  <a:srgbClr val="FF0000"/>
                </a:solidFill>
              </a:rPr>
              <a:t>le pilier 3 </a:t>
            </a:r>
            <a:r>
              <a:rPr lang="fr-FR" sz="2800" dirty="0" smtClean="0"/>
              <a:t>: coopération policière et judiciaire</a:t>
            </a:r>
          </a:p>
          <a:p>
            <a:r>
              <a:rPr lang="fr-FR" sz="2800" b="1" dirty="0" smtClean="0">
                <a:solidFill>
                  <a:srgbClr val="FF0000"/>
                </a:solidFill>
              </a:rPr>
              <a:t>Conséquence de l’Acte unique ou de la fin de la guerre froide ?</a:t>
            </a:r>
            <a:endParaRPr lang="fr-FR" sz="2800" b="1" dirty="0">
              <a:solidFill>
                <a:srgbClr val="FF0000"/>
              </a:solidFill>
            </a:endParaRPr>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44</a:t>
            </a:fld>
            <a:endParaRPr lang="fr-FR"/>
          </a:p>
        </p:txBody>
      </p:sp>
    </p:spTree>
    <p:extLst>
      <p:ext uri="{BB962C8B-B14F-4D97-AF65-F5344CB8AC3E}">
        <p14:creationId xmlns:p14="http://schemas.microsoft.com/office/powerpoint/2010/main" val="4947414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Quelle architecture pour la nouvelle Europe ?</a:t>
            </a:r>
            <a:endParaRPr lang="fr-FR" sz="2800" dirty="0"/>
          </a:p>
        </p:txBody>
      </p:sp>
      <p:sp>
        <p:nvSpPr>
          <p:cNvPr id="3" name="Espace réservé du contenu 2"/>
          <p:cNvSpPr>
            <a:spLocks noGrp="1"/>
          </p:cNvSpPr>
          <p:nvPr>
            <p:ph idx="1"/>
          </p:nvPr>
        </p:nvSpPr>
        <p:spPr>
          <a:xfrm>
            <a:off x="467544" y="1988840"/>
            <a:ext cx="8229600" cy="4525963"/>
          </a:xfrm>
        </p:spPr>
        <p:txBody>
          <a:bodyPr>
            <a:normAutofit/>
          </a:bodyPr>
          <a:lstStyle/>
          <a:p>
            <a:r>
              <a:rPr lang="fr-FR" sz="2800" b="1" dirty="0" smtClean="0">
                <a:solidFill>
                  <a:srgbClr val="FF0000"/>
                </a:solidFill>
              </a:rPr>
              <a:t>Des questions </a:t>
            </a:r>
            <a:r>
              <a:rPr lang="fr-FR" sz="2800" dirty="0" smtClean="0"/>
              <a:t>: la date butoir de l’union politique; l’UEM sans le Royaume-Uni; l’UEO liée à l’OTAN; le débat sur les compétences communautaires</a:t>
            </a:r>
          </a:p>
          <a:p>
            <a:r>
              <a:rPr lang="fr-FR" sz="2800" dirty="0" smtClean="0"/>
              <a:t>Des inquiétudes sur la ratification : le « non » danois et la difficile ratification; </a:t>
            </a:r>
            <a:r>
              <a:rPr lang="fr-FR" sz="2800" b="1" dirty="0" smtClean="0">
                <a:solidFill>
                  <a:srgbClr val="FF0000"/>
                </a:solidFill>
              </a:rPr>
              <a:t>l’europessimisme</a:t>
            </a:r>
          </a:p>
          <a:p>
            <a:r>
              <a:rPr lang="fr-FR" sz="2800" dirty="0" smtClean="0"/>
              <a:t>Géopolitique de l’Europe (schémas)</a:t>
            </a:r>
          </a:p>
          <a:p>
            <a:r>
              <a:rPr lang="fr-FR" sz="2800" dirty="0" smtClean="0"/>
              <a:t>Elargir ou approfondir ?</a:t>
            </a:r>
            <a:endParaRPr lang="fr-FR" sz="2800"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45</a:t>
            </a:fld>
            <a:endParaRPr lang="fr-FR"/>
          </a:p>
        </p:txBody>
      </p:sp>
    </p:spTree>
    <p:extLst>
      <p:ext uri="{BB962C8B-B14F-4D97-AF65-F5344CB8AC3E}">
        <p14:creationId xmlns:p14="http://schemas.microsoft.com/office/powerpoint/2010/main" val="123630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rmAutofit/>
          </a:bodyPr>
          <a:lstStyle/>
          <a:p>
            <a:r>
              <a:rPr lang="fr-FR" sz="2800" dirty="0" smtClean="0"/>
              <a:t>Quelle place sur la scène internationale ?</a:t>
            </a:r>
            <a:endParaRPr lang="fr-FR" sz="2800" dirty="0"/>
          </a:p>
        </p:txBody>
      </p:sp>
      <p:sp>
        <p:nvSpPr>
          <p:cNvPr id="3" name="Espace réservé du contenu 2"/>
          <p:cNvSpPr>
            <a:spLocks noGrp="1"/>
          </p:cNvSpPr>
          <p:nvPr>
            <p:ph idx="1"/>
          </p:nvPr>
        </p:nvSpPr>
        <p:spPr>
          <a:xfrm>
            <a:off x="539552" y="2276872"/>
            <a:ext cx="8229600" cy="4525963"/>
          </a:xfrm>
        </p:spPr>
        <p:txBody>
          <a:bodyPr>
            <a:normAutofit/>
          </a:bodyPr>
          <a:lstStyle/>
          <a:p>
            <a:r>
              <a:rPr lang="fr-FR" sz="2800" dirty="0" smtClean="0"/>
              <a:t>Les perturbations économiques et la spéculation financière (17 septembre 1992 – 2 août 1993)</a:t>
            </a:r>
          </a:p>
          <a:p>
            <a:r>
              <a:rPr lang="fr-FR" sz="2800" dirty="0" smtClean="0"/>
              <a:t>Les négociations de </a:t>
            </a:r>
            <a:r>
              <a:rPr lang="fr-FR" sz="2800" b="1" dirty="0" smtClean="0">
                <a:solidFill>
                  <a:srgbClr val="FF0000"/>
                </a:solidFill>
              </a:rPr>
              <a:t>l’Uruguay Round et le GATT (signature 15 avril 1994 et création de l’OMC)</a:t>
            </a:r>
          </a:p>
          <a:p>
            <a:r>
              <a:rPr lang="fr-FR" sz="2800" dirty="0" smtClean="0"/>
              <a:t>La </a:t>
            </a:r>
            <a:r>
              <a:rPr lang="fr-FR" sz="2800" b="1" dirty="0" smtClean="0">
                <a:solidFill>
                  <a:srgbClr val="FF0000"/>
                </a:solidFill>
              </a:rPr>
              <a:t>première guerre d’IRAK (guerre du Golfe 1990 - 1991)</a:t>
            </a:r>
          </a:p>
          <a:p>
            <a:r>
              <a:rPr lang="fr-FR" sz="2800" dirty="0" smtClean="0"/>
              <a:t>Le </a:t>
            </a:r>
            <a:r>
              <a:rPr lang="fr-FR" sz="2800" b="1" dirty="0" smtClean="0">
                <a:solidFill>
                  <a:srgbClr val="FF0000"/>
                </a:solidFill>
              </a:rPr>
              <a:t>drame yougoslave </a:t>
            </a:r>
            <a:r>
              <a:rPr lang="fr-FR" sz="2800" dirty="0" smtClean="0"/>
              <a:t>et les divisions de l’Europe communautaire ( DAYTON 1995; KOSOVO 1999)</a:t>
            </a:r>
            <a:endParaRPr lang="fr-FR" sz="2800"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46</a:t>
            </a:fld>
            <a:endParaRPr lang="fr-FR"/>
          </a:p>
        </p:txBody>
      </p:sp>
    </p:spTree>
    <p:extLst>
      <p:ext uri="{BB962C8B-B14F-4D97-AF65-F5344CB8AC3E}">
        <p14:creationId xmlns:p14="http://schemas.microsoft.com/office/powerpoint/2010/main" val="40599394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a:bodyPr>
          <a:lstStyle/>
          <a:p>
            <a:r>
              <a:rPr lang="fr-FR" dirty="0" smtClean="0"/>
              <a:t>2 – </a:t>
            </a:r>
            <a:r>
              <a:rPr lang="fr-FR" sz="3100" dirty="0" smtClean="0"/>
              <a:t>De Maastricht à Lisbonne (1992 – 2007)</a:t>
            </a:r>
            <a:endParaRPr lang="fr-FR" sz="3100" dirty="0"/>
          </a:p>
        </p:txBody>
      </p:sp>
      <p:sp>
        <p:nvSpPr>
          <p:cNvPr id="3" name="Espace réservé du contenu 2"/>
          <p:cNvSpPr>
            <a:spLocks noGrp="1"/>
          </p:cNvSpPr>
          <p:nvPr>
            <p:ph idx="1"/>
          </p:nvPr>
        </p:nvSpPr>
        <p:spPr>
          <a:xfrm>
            <a:off x="467544" y="1628800"/>
            <a:ext cx="8229600" cy="4525963"/>
          </a:xfrm>
        </p:spPr>
        <p:txBody>
          <a:bodyPr>
            <a:normAutofit/>
          </a:bodyPr>
          <a:lstStyle/>
          <a:p>
            <a:pPr marL="0" indent="0">
              <a:buNone/>
            </a:pPr>
            <a:r>
              <a:rPr lang="fr-FR" sz="2800" b="1" dirty="0" smtClean="0">
                <a:solidFill>
                  <a:srgbClr val="FF0000"/>
                </a:solidFill>
              </a:rPr>
              <a:t>Des évolutions institutionnelles :</a:t>
            </a:r>
          </a:p>
          <a:p>
            <a:r>
              <a:rPr lang="fr-FR" sz="2800" dirty="0" smtClean="0"/>
              <a:t>Le traité d’Amsterdam (1997)</a:t>
            </a:r>
          </a:p>
          <a:p>
            <a:r>
              <a:rPr lang="fr-FR" sz="2800" dirty="0" smtClean="0"/>
              <a:t>Nice (2001)</a:t>
            </a:r>
          </a:p>
          <a:p>
            <a:r>
              <a:rPr lang="fr-FR" sz="2800" dirty="0" smtClean="0"/>
              <a:t>La convention européenne et le projet de traité constitutionnel européen (2004 -2005)</a:t>
            </a:r>
          </a:p>
          <a:p>
            <a:r>
              <a:rPr lang="fr-FR" sz="2800" dirty="0" smtClean="0"/>
              <a:t>Le traité de Lisbonne (2007)</a:t>
            </a:r>
          </a:p>
          <a:p>
            <a:r>
              <a:rPr lang="fr-FR" sz="2800" dirty="0" smtClean="0"/>
              <a:t>Vers une Europe fédérale ?</a:t>
            </a:r>
            <a:endParaRPr lang="fr-FR" sz="2800"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47</a:t>
            </a:fld>
            <a:endParaRPr lang="fr-FR"/>
          </a:p>
        </p:txBody>
      </p:sp>
    </p:spTree>
    <p:extLst>
      <p:ext uri="{BB962C8B-B14F-4D97-AF65-F5344CB8AC3E}">
        <p14:creationId xmlns:p14="http://schemas.microsoft.com/office/powerpoint/2010/main" val="262050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L’introduction de l’Euro et l’UEM</a:t>
            </a:r>
            <a:endParaRPr lang="fr-FR" sz="2800" dirty="0"/>
          </a:p>
        </p:txBody>
      </p:sp>
      <p:sp>
        <p:nvSpPr>
          <p:cNvPr id="3" name="Espace réservé du contenu 2"/>
          <p:cNvSpPr>
            <a:spLocks noGrp="1"/>
          </p:cNvSpPr>
          <p:nvPr>
            <p:ph idx="1"/>
          </p:nvPr>
        </p:nvSpPr>
        <p:spPr>
          <a:xfrm>
            <a:off x="467544" y="1916832"/>
            <a:ext cx="8229600" cy="4525963"/>
          </a:xfrm>
        </p:spPr>
        <p:txBody>
          <a:bodyPr>
            <a:normAutofit fontScale="92500" lnSpcReduction="10000"/>
          </a:bodyPr>
          <a:lstStyle/>
          <a:p>
            <a:r>
              <a:rPr lang="fr-FR" sz="2800" dirty="0" smtClean="0"/>
              <a:t>Le sommet de Strasbourg – Maastricht (1989 – 1992)</a:t>
            </a:r>
          </a:p>
          <a:p>
            <a:r>
              <a:rPr lang="fr-FR" sz="2800" dirty="0" smtClean="0"/>
              <a:t>L’IME (Institut monétaire européen - 1994) : 2</a:t>
            </a:r>
            <a:r>
              <a:rPr lang="fr-FR" sz="2800" baseline="30000" dirty="0" smtClean="0"/>
              <a:t>ème</a:t>
            </a:r>
            <a:r>
              <a:rPr lang="fr-FR" sz="2800" dirty="0" smtClean="0"/>
              <a:t> étape de l’UEM</a:t>
            </a:r>
          </a:p>
          <a:p>
            <a:r>
              <a:rPr lang="fr-FR" sz="2800" dirty="0" smtClean="0"/>
              <a:t>Critères de convergence et « qualification » à l’Euro (décembre 1996 : pacte de stabilité et de croissance adopté à Dublin; mars 1998 : la Commission recommande la participation de 11 pays à l’Euro)</a:t>
            </a:r>
          </a:p>
          <a:p>
            <a:r>
              <a:rPr lang="fr-FR" sz="2800" dirty="0" smtClean="0"/>
              <a:t>La BCE (mai 1998, Duisenberg est désigné 1</a:t>
            </a:r>
            <a:r>
              <a:rPr lang="fr-FR" sz="2800" baseline="30000" dirty="0" smtClean="0"/>
              <a:t>er</a:t>
            </a:r>
            <a:r>
              <a:rPr lang="fr-FR" sz="2800" dirty="0" smtClean="0"/>
              <a:t> Président de la BCE)</a:t>
            </a:r>
          </a:p>
          <a:p>
            <a:r>
              <a:rPr lang="fr-FR" sz="2800" dirty="0" smtClean="0"/>
              <a:t>L’introduction de l’Euro et les adhésions successives (1</a:t>
            </a:r>
            <a:r>
              <a:rPr lang="fr-FR" sz="2800" baseline="30000" dirty="0" smtClean="0"/>
              <a:t>er</a:t>
            </a:r>
            <a:r>
              <a:rPr lang="fr-FR" sz="2800" dirty="0" smtClean="0"/>
              <a:t> janvier 1999; 1</a:t>
            </a:r>
            <a:r>
              <a:rPr lang="fr-FR" sz="2800" baseline="30000" dirty="0" smtClean="0"/>
              <a:t>er</a:t>
            </a:r>
            <a:r>
              <a:rPr lang="fr-FR" sz="2800" dirty="0" smtClean="0"/>
              <a:t> janvier 2002).</a:t>
            </a:r>
            <a:endParaRPr lang="fr-FR" sz="2800"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48</a:t>
            </a:fld>
            <a:endParaRPr lang="fr-FR"/>
          </a:p>
        </p:txBody>
      </p:sp>
    </p:spTree>
    <p:extLst>
      <p:ext uri="{BB962C8B-B14F-4D97-AF65-F5344CB8AC3E}">
        <p14:creationId xmlns:p14="http://schemas.microsoft.com/office/powerpoint/2010/main" val="9178148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Les élargissements</a:t>
            </a:r>
            <a:endParaRPr lang="fr-FR" sz="2800" dirty="0"/>
          </a:p>
        </p:txBody>
      </p:sp>
      <p:sp>
        <p:nvSpPr>
          <p:cNvPr id="3" name="Espace réservé du contenu 2"/>
          <p:cNvSpPr>
            <a:spLocks noGrp="1"/>
          </p:cNvSpPr>
          <p:nvPr>
            <p:ph idx="1"/>
          </p:nvPr>
        </p:nvSpPr>
        <p:spPr/>
        <p:txBody>
          <a:bodyPr>
            <a:normAutofit lnSpcReduction="10000"/>
          </a:bodyPr>
          <a:lstStyle/>
          <a:p>
            <a:r>
              <a:rPr lang="fr-FR" sz="2800" dirty="0" smtClean="0"/>
              <a:t>Le sommet de Porto et </a:t>
            </a:r>
            <a:r>
              <a:rPr lang="fr-FR" sz="2800" b="1" dirty="0" smtClean="0">
                <a:solidFill>
                  <a:srgbClr val="FF0000"/>
                </a:solidFill>
              </a:rPr>
              <a:t>l’Espace économique européen ( mai 1992 – entrée en vigueur 1</a:t>
            </a:r>
            <a:r>
              <a:rPr lang="fr-FR" sz="2800" b="1" baseline="30000" dirty="0" smtClean="0">
                <a:solidFill>
                  <a:srgbClr val="FF0000"/>
                </a:solidFill>
              </a:rPr>
              <a:t>er</a:t>
            </a:r>
            <a:r>
              <a:rPr lang="fr-FR" sz="2800" b="1" dirty="0" smtClean="0">
                <a:solidFill>
                  <a:srgbClr val="FF0000"/>
                </a:solidFill>
              </a:rPr>
              <a:t> janvier 1994)</a:t>
            </a:r>
          </a:p>
          <a:p>
            <a:r>
              <a:rPr lang="fr-FR" sz="2800" b="1" dirty="0" smtClean="0">
                <a:solidFill>
                  <a:srgbClr val="FF0000"/>
                </a:solidFill>
              </a:rPr>
              <a:t>Schengen ( convention en 1985, entrée en vigueur des accords en 1995 </a:t>
            </a:r>
          </a:p>
          <a:p>
            <a:r>
              <a:rPr lang="fr-FR" sz="2800" dirty="0" smtClean="0"/>
              <a:t>L’élargissement de 1995</a:t>
            </a:r>
          </a:p>
          <a:p>
            <a:r>
              <a:rPr lang="fr-FR" sz="2800" dirty="0" smtClean="0"/>
              <a:t>L’élargissement à l’Europe centrale, orientale et méditerranéenne (2004 – 2007) – Croatie (2013)</a:t>
            </a:r>
          </a:p>
          <a:p>
            <a:r>
              <a:rPr lang="fr-FR" sz="2800" dirty="0" smtClean="0"/>
              <a:t>Les élargissements futurs et </a:t>
            </a:r>
            <a:r>
              <a:rPr lang="fr-FR" sz="2800" b="1" dirty="0" smtClean="0">
                <a:solidFill>
                  <a:srgbClr val="FF0000"/>
                </a:solidFill>
              </a:rPr>
              <a:t>la question des frontières</a:t>
            </a:r>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49</a:t>
            </a:fld>
            <a:endParaRPr lang="fr-FR"/>
          </a:p>
        </p:txBody>
      </p:sp>
    </p:spTree>
    <p:extLst>
      <p:ext uri="{BB962C8B-B14F-4D97-AF65-F5344CB8AC3E}">
        <p14:creationId xmlns:p14="http://schemas.microsoft.com/office/powerpoint/2010/main" val="982532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Fac </a:t>
            </a:r>
            <a:r>
              <a:rPr lang="fr-FR" sz="2800" dirty="0" err="1" smtClean="0"/>
              <a:t>similé</a:t>
            </a:r>
            <a:r>
              <a:rPr lang="fr-FR" sz="2800" dirty="0" smtClean="0"/>
              <a:t> d’une version de travail du Mémorandum Briand - 1930</a:t>
            </a:r>
            <a:endParaRPr lang="fr-FR" sz="28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1993" y="1600200"/>
            <a:ext cx="6360013" cy="4525963"/>
          </a:xfrm>
        </p:spPr>
      </p:pic>
      <p:sp>
        <p:nvSpPr>
          <p:cNvPr id="3" name="Espace réservé du pied de page 2"/>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5</a:t>
            </a:fld>
            <a:endParaRPr lang="fr-FR"/>
          </a:p>
        </p:txBody>
      </p:sp>
    </p:spTree>
    <p:extLst>
      <p:ext uri="{BB962C8B-B14F-4D97-AF65-F5344CB8AC3E}">
        <p14:creationId xmlns:p14="http://schemas.microsoft.com/office/powerpoint/2010/main" val="27312309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L’affirmation internationale de l’UE</a:t>
            </a:r>
            <a:endParaRPr lang="fr-FR" sz="2800" dirty="0"/>
          </a:p>
        </p:txBody>
      </p:sp>
      <p:sp>
        <p:nvSpPr>
          <p:cNvPr id="3" name="Espace réservé du contenu 2"/>
          <p:cNvSpPr>
            <a:spLocks noGrp="1"/>
          </p:cNvSpPr>
          <p:nvPr>
            <p:ph idx="1"/>
          </p:nvPr>
        </p:nvSpPr>
        <p:spPr/>
        <p:txBody>
          <a:bodyPr>
            <a:normAutofit/>
          </a:bodyPr>
          <a:lstStyle/>
          <a:p>
            <a:r>
              <a:rPr lang="fr-FR" sz="2800" dirty="0" smtClean="0"/>
              <a:t>Les instruments institutionnels de la </a:t>
            </a:r>
            <a:r>
              <a:rPr lang="fr-FR" sz="2800" b="1" dirty="0" smtClean="0">
                <a:solidFill>
                  <a:srgbClr val="FF0000"/>
                </a:solidFill>
              </a:rPr>
              <a:t>PESC/PESD (juin 1999, Solana est nommé Haut Représentant pour la PESC).</a:t>
            </a:r>
          </a:p>
          <a:p>
            <a:r>
              <a:rPr lang="fr-FR" sz="2800" dirty="0" smtClean="0"/>
              <a:t>La politique de </a:t>
            </a:r>
            <a:r>
              <a:rPr lang="fr-FR" sz="2800" b="1" dirty="0" smtClean="0">
                <a:solidFill>
                  <a:srgbClr val="FF0000"/>
                </a:solidFill>
              </a:rPr>
              <a:t>voisinage</a:t>
            </a:r>
          </a:p>
          <a:p>
            <a:r>
              <a:rPr lang="fr-FR" sz="2800" dirty="0" smtClean="0"/>
              <a:t>L’UE face à </a:t>
            </a:r>
            <a:r>
              <a:rPr lang="fr-FR" sz="2800" b="1" dirty="0" smtClean="0">
                <a:solidFill>
                  <a:srgbClr val="FF0000"/>
                </a:solidFill>
              </a:rPr>
              <a:t>quelques crises internationales </a:t>
            </a:r>
            <a:r>
              <a:rPr lang="fr-FR" sz="2800" dirty="0" smtClean="0"/>
              <a:t>: la crise yougoslave (1991-1999); l’Afghanistan (2001), la 2</a:t>
            </a:r>
            <a:r>
              <a:rPr lang="fr-FR" sz="2800" baseline="30000" dirty="0" smtClean="0"/>
              <a:t>ème</a:t>
            </a:r>
            <a:r>
              <a:rPr lang="fr-FR" sz="2800" dirty="0" smtClean="0"/>
              <a:t> Guerre du Golfe (2003); </a:t>
            </a:r>
          </a:p>
          <a:p>
            <a:r>
              <a:rPr lang="fr-FR" sz="2800" dirty="0" smtClean="0"/>
              <a:t>Quelle défense européenne ?</a:t>
            </a:r>
            <a:endParaRPr lang="fr-FR" sz="2800"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50</a:t>
            </a:fld>
            <a:endParaRPr lang="fr-FR"/>
          </a:p>
        </p:txBody>
      </p:sp>
    </p:spTree>
    <p:extLst>
      <p:ext uri="{BB962C8B-B14F-4D97-AF65-F5344CB8AC3E}">
        <p14:creationId xmlns:p14="http://schemas.microsoft.com/office/powerpoint/2010/main" val="640539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L’euroscepticisme ?</a:t>
            </a:r>
            <a:endParaRPr lang="fr-FR" sz="2800" dirty="0"/>
          </a:p>
        </p:txBody>
      </p:sp>
      <p:sp>
        <p:nvSpPr>
          <p:cNvPr id="3" name="Espace réservé du contenu 2"/>
          <p:cNvSpPr>
            <a:spLocks noGrp="1"/>
          </p:cNvSpPr>
          <p:nvPr>
            <p:ph idx="1"/>
          </p:nvPr>
        </p:nvSpPr>
        <p:spPr/>
        <p:txBody>
          <a:bodyPr>
            <a:normAutofit/>
          </a:bodyPr>
          <a:lstStyle/>
          <a:p>
            <a:r>
              <a:rPr lang="fr-FR" sz="2800" dirty="0" smtClean="0"/>
              <a:t>Le </a:t>
            </a:r>
            <a:r>
              <a:rPr lang="fr-FR" sz="2800" b="1" dirty="0" smtClean="0">
                <a:solidFill>
                  <a:srgbClr val="FF0000"/>
                </a:solidFill>
              </a:rPr>
              <a:t>rejet des évolutions institutionnelles </a:t>
            </a:r>
            <a:r>
              <a:rPr lang="fr-FR" sz="2800" dirty="0" smtClean="0"/>
              <a:t>par certaines nations européennes</a:t>
            </a:r>
          </a:p>
          <a:p>
            <a:r>
              <a:rPr lang="fr-FR" sz="2800" dirty="0" smtClean="0"/>
              <a:t>Les opinions européennes face à </a:t>
            </a:r>
            <a:r>
              <a:rPr lang="fr-FR" sz="2800" b="1" dirty="0" smtClean="0">
                <a:solidFill>
                  <a:srgbClr val="FF0000"/>
                </a:solidFill>
              </a:rPr>
              <a:t>la crise des dettes et la situation économique</a:t>
            </a:r>
          </a:p>
          <a:p>
            <a:r>
              <a:rPr lang="fr-FR" sz="2800" dirty="0" smtClean="0"/>
              <a:t>La question des </a:t>
            </a:r>
            <a:r>
              <a:rPr lang="fr-FR" sz="2800" b="1" dirty="0" smtClean="0">
                <a:solidFill>
                  <a:srgbClr val="FF0000"/>
                </a:solidFill>
              </a:rPr>
              <a:t>limites de l’UE </a:t>
            </a:r>
            <a:r>
              <a:rPr lang="fr-FR" sz="2800" dirty="0" smtClean="0"/>
              <a:t>et le </a:t>
            </a:r>
            <a:r>
              <a:rPr lang="fr-FR" sz="2800" b="1" dirty="0" smtClean="0">
                <a:solidFill>
                  <a:srgbClr val="FF0000"/>
                </a:solidFill>
              </a:rPr>
              <a:t>problème de l’identité européenne</a:t>
            </a:r>
          </a:p>
          <a:p>
            <a:r>
              <a:rPr lang="fr-FR" sz="2800" dirty="0" smtClean="0"/>
              <a:t>Un </a:t>
            </a:r>
            <a:r>
              <a:rPr lang="fr-FR" sz="2800" b="1" dirty="0" smtClean="0">
                <a:solidFill>
                  <a:srgbClr val="FF0000"/>
                </a:solidFill>
              </a:rPr>
              <a:t>déficit de communication </a:t>
            </a:r>
            <a:r>
              <a:rPr lang="fr-FR" sz="2800" dirty="0" smtClean="0"/>
              <a:t>sur les apports de l’UE?</a:t>
            </a:r>
            <a:endParaRPr lang="fr-FR" sz="2800" dirty="0"/>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51</a:t>
            </a:fld>
            <a:endParaRPr lang="fr-FR"/>
          </a:p>
        </p:txBody>
      </p:sp>
    </p:spTree>
    <p:extLst>
      <p:ext uri="{BB962C8B-B14F-4D97-AF65-F5344CB8AC3E}">
        <p14:creationId xmlns:p14="http://schemas.microsoft.com/office/powerpoint/2010/main" val="1837563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342900" y="274638"/>
            <a:ext cx="8229600" cy="1143000"/>
          </a:xfrm>
        </p:spPr>
        <p:txBody>
          <a:bodyPr>
            <a:normAutofit/>
          </a:bodyPr>
          <a:lstStyle/>
          <a:p>
            <a:r>
              <a:rPr lang="fr-FR" sz="2800" dirty="0" smtClean="0"/>
              <a:t>Quelques éléments pour conclure sur le projet européen</a:t>
            </a:r>
          </a:p>
        </p:txBody>
      </p:sp>
      <p:sp>
        <p:nvSpPr>
          <p:cNvPr id="9219" name="Espace réservé du contenu 2"/>
          <p:cNvSpPr>
            <a:spLocks noGrp="1"/>
          </p:cNvSpPr>
          <p:nvPr>
            <p:ph idx="1"/>
          </p:nvPr>
        </p:nvSpPr>
        <p:spPr/>
        <p:txBody>
          <a:bodyPr>
            <a:normAutofit fontScale="62500" lnSpcReduction="20000"/>
          </a:bodyPr>
          <a:lstStyle/>
          <a:p>
            <a:pPr marL="0" indent="0">
              <a:buNone/>
            </a:pPr>
            <a:r>
              <a:rPr lang="fr-FR" sz="2100" b="1" dirty="0" smtClean="0">
                <a:solidFill>
                  <a:srgbClr val="FF0000"/>
                </a:solidFill>
              </a:rPr>
              <a:t>Questions</a:t>
            </a:r>
            <a:r>
              <a:rPr lang="fr-FR" sz="2400" b="1" dirty="0" smtClean="0">
                <a:solidFill>
                  <a:srgbClr val="FF0000"/>
                </a:solidFill>
              </a:rPr>
              <a:t> : </a:t>
            </a:r>
          </a:p>
          <a:p>
            <a:pPr>
              <a:buFontTx/>
              <a:buChar char="-"/>
            </a:pPr>
            <a:r>
              <a:rPr lang="fr-FR" sz="2000" dirty="0" smtClean="0"/>
              <a:t>Europe fédérale, confédérale, Union d’Etats nations ?</a:t>
            </a:r>
          </a:p>
          <a:p>
            <a:pPr>
              <a:buFontTx/>
              <a:buChar char="-"/>
            </a:pPr>
            <a:r>
              <a:rPr lang="fr-FR" sz="2000" dirty="0" smtClean="0"/>
              <a:t>Quel leadership ?</a:t>
            </a:r>
          </a:p>
          <a:p>
            <a:pPr>
              <a:buFontTx/>
              <a:buChar char="-"/>
            </a:pPr>
            <a:r>
              <a:rPr lang="fr-FR" sz="2000" dirty="0" smtClean="0"/>
              <a:t>Quelles frontières ?</a:t>
            </a:r>
          </a:p>
          <a:p>
            <a:pPr>
              <a:buFontTx/>
              <a:buChar char="-"/>
            </a:pPr>
            <a:r>
              <a:rPr lang="fr-FR" sz="2000" dirty="0" smtClean="0"/>
              <a:t>Quel contenu ?</a:t>
            </a:r>
          </a:p>
          <a:p>
            <a:pPr>
              <a:buFontTx/>
              <a:buChar char="-"/>
            </a:pPr>
            <a:r>
              <a:rPr lang="fr-FR" sz="2000" dirty="0" smtClean="0"/>
              <a:t>Quelle méthode ?</a:t>
            </a:r>
          </a:p>
          <a:p>
            <a:pPr>
              <a:buFontTx/>
              <a:buNone/>
            </a:pPr>
            <a:endParaRPr lang="fr-FR" sz="2000" dirty="0"/>
          </a:p>
          <a:p>
            <a:pPr>
              <a:buFontTx/>
              <a:buNone/>
            </a:pPr>
            <a:r>
              <a:rPr lang="fr-FR" sz="2000" b="1" dirty="0" smtClean="0">
                <a:solidFill>
                  <a:srgbClr val="FF0000"/>
                </a:solidFill>
              </a:rPr>
              <a:t>Le sens du projet européen :</a:t>
            </a:r>
          </a:p>
          <a:p>
            <a:pPr>
              <a:buFontTx/>
              <a:buChar char="-"/>
            </a:pPr>
            <a:r>
              <a:rPr lang="fr-FR" sz="2000" dirty="0" smtClean="0"/>
              <a:t>Accroître l’influence des Européens </a:t>
            </a:r>
          </a:p>
          <a:p>
            <a:pPr>
              <a:buFontTx/>
              <a:buChar char="-"/>
            </a:pPr>
            <a:r>
              <a:rPr lang="fr-FR" sz="2000" dirty="0" smtClean="0"/>
              <a:t>Lutte contre un déclin réel ou imaginé ?</a:t>
            </a:r>
          </a:p>
          <a:p>
            <a:pPr>
              <a:buFontTx/>
              <a:buChar char="-"/>
            </a:pPr>
            <a:r>
              <a:rPr lang="fr-FR" sz="2000" dirty="0" smtClean="0"/>
              <a:t>Apaiser des tensions entre des ennemis-adversaires potentiels</a:t>
            </a:r>
          </a:p>
          <a:p>
            <a:pPr>
              <a:buFontTx/>
              <a:buChar char="-"/>
            </a:pPr>
            <a:r>
              <a:rPr lang="fr-FR" sz="2000" dirty="0" smtClean="0"/>
              <a:t>Exprimer une identité commune</a:t>
            </a:r>
          </a:p>
          <a:p>
            <a:pPr>
              <a:buFontTx/>
              <a:buChar char="-"/>
            </a:pPr>
            <a:r>
              <a:rPr lang="fr-FR" sz="2000" dirty="0" smtClean="0"/>
              <a:t>Quasi-Etat ou organisation internationale ?</a:t>
            </a:r>
          </a:p>
          <a:p>
            <a:pPr marL="0" indent="0">
              <a:buNone/>
            </a:pPr>
            <a:endParaRPr lang="fr-FR" sz="2000" dirty="0" smtClean="0"/>
          </a:p>
          <a:p>
            <a:pPr marL="0" indent="0">
              <a:buNone/>
            </a:pPr>
            <a:r>
              <a:rPr lang="fr-FR" sz="2000" b="1" dirty="0" smtClean="0">
                <a:solidFill>
                  <a:srgbClr val="FF0000"/>
                </a:solidFill>
              </a:rPr>
              <a:t>Réflexions à partir de l’histoire de la construction européenne :</a:t>
            </a:r>
          </a:p>
          <a:p>
            <a:pPr>
              <a:buFontTx/>
              <a:buChar char="-"/>
            </a:pPr>
            <a:r>
              <a:rPr lang="fr-FR" sz="2000" dirty="0" smtClean="0"/>
              <a:t>l’importance du contexte comme facteur d’approfondissement du lien européen</a:t>
            </a:r>
          </a:p>
          <a:p>
            <a:pPr>
              <a:buFontTx/>
              <a:buChar char="-"/>
            </a:pPr>
            <a:r>
              <a:rPr lang="fr-FR" sz="2000" dirty="0" smtClean="0"/>
              <a:t>L’influence décisive de pays extérieurs</a:t>
            </a:r>
          </a:p>
          <a:p>
            <a:pPr>
              <a:buFontTx/>
              <a:buChar char="-"/>
            </a:pPr>
            <a:r>
              <a:rPr lang="fr-FR" sz="2000" dirty="0" smtClean="0"/>
              <a:t>Une construction européenne conçue selon des logiques nationales différentes</a:t>
            </a:r>
          </a:p>
          <a:p>
            <a:pPr>
              <a:buFontTx/>
              <a:buChar char="-"/>
            </a:pPr>
            <a:r>
              <a:rPr lang="fr-FR" sz="2000" dirty="0" smtClean="0"/>
              <a:t>La multiplicité de types de compromis</a:t>
            </a:r>
          </a:p>
          <a:p>
            <a:pPr>
              <a:buFontTx/>
              <a:buChar char="-"/>
            </a:pPr>
            <a:r>
              <a:rPr lang="fr-FR" sz="2000" dirty="0" smtClean="0"/>
              <a:t>Des objectifs multiples et souvent parallèles</a:t>
            </a:r>
          </a:p>
          <a:p>
            <a:pPr>
              <a:buFontTx/>
              <a:buChar char="-"/>
            </a:pPr>
            <a:r>
              <a:rPr lang="fr-FR" sz="2000" dirty="0" smtClean="0"/>
              <a:t>Des Etats-nations plus ou moins à l’aise avec le processus</a:t>
            </a:r>
          </a:p>
          <a:p>
            <a:pPr>
              <a:buFontTx/>
              <a:buChar char="-"/>
            </a:pPr>
            <a:r>
              <a:rPr lang="fr-FR" sz="2000" dirty="0" smtClean="0"/>
              <a:t>Une union de cultures et d’identités politiques diverses</a:t>
            </a:r>
          </a:p>
          <a:p>
            <a:pPr marL="0" indent="0">
              <a:buNone/>
            </a:pPr>
            <a:endParaRPr lang="fr-FR" sz="2000" dirty="0" smtClean="0"/>
          </a:p>
          <a:p>
            <a:pPr>
              <a:buFontTx/>
              <a:buChar char="-"/>
            </a:pPr>
            <a:endParaRPr lang="fr-FR" sz="2000" dirty="0" smtClean="0"/>
          </a:p>
          <a:p>
            <a:pPr>
              <a:buFontTx/>
              <a:buChar char="-"/>
            </a:pPr>
            <a:endParaRPr lang="fr-FR" sz="2400" dirty="0" smtClean="0"/>
          </a:p>
        </p:txBody>
      </p:sp>
      <p:sp>
        <p:nvSpPr>
          <p:cNvPr id="2" name="Espace réservé du pied de page 1"/>
          <p:cNvSpPr>
            <a:spLocks noGrp="1"/>
          </p:cNvSpPr>
          <p:nvPr>
            <p:ph type="ftr" sz="quarter" idx="11"/>
          </p:nvPr>
        </p:nvSpPr>
        <p:spPr/>
        <p:txBody>
          <a:bodyPr/>
          <a:lstStyle/>
          <a:p>
            <a:r>
              <a:rPr lang="fr-FR" smtClean="0"/>
              <a:t>S. SCHIRMANN - Construction européenne </a:t>
            </a:r>
            <a:endParaRPr lang="fr-FR"/>
          </a:p>
        </p:txBody>
      </p:sp>
      <p:sp>
        <p:nvSpPr>
          <p:cNvPr id="3" name="Espace réservé du numéro de diapositive 2"/>
          <p:cNvSpPr>
            <a:spLocks noGrp="1"/>
          </p:cNvSpPr>
          <p:nvPr>
            <p:ph type="sldNum" sz="quarter" idx="12"/>
          </p:nvPr>
        </p:nvSpPr>
        <p:spPr/>
        <p:txBody>
          <a:bodyPr/>
          <a:lstStyle/>
          <a:p>
            <a:fld id="{1B845B64-2BA3-4503-9F05-2AAD3CDB36B3}" type="slidenum">
              <a:rPr lang="fr-FR" smtClean="0"/>
              <a:t>52</a:t>
            </a:fld>
            <a:endParaRPr lang="fr-FR"/>
          </a:p>
        </p:txBody>
      </p:sp>
    </p:spTree>
    <p:extLst>
      <p:ext uri="{BB962C8B-B14F-4D97-AF65-F5344CB8AC3E}">
        <p14:creationId xmlns:p14="http://schemas.microsoft.com/office/powerpoint/2010/main" val="964447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Briand vu par le journal satirique </a:t>
            </a:r>
            <a:r>
              <a:rPr lang="fr-FR" sz="2800" i="1" dirty="0" smtClean="0"/>
              <a:t>Le Rire</a:t>
            </a:r>
            <a:r>
              <a:rPr lang="fr-FR" sz="2800" dirty="0" smtClean="0"/>
              <a:t> – septembre 1930</a:t>
            </a:r>
            <a:endParaRPr lang="fr-FR" sz="28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1993" y="1600200"/>
            <a:ext cx="6360013" cy="4525963"/>
          </a:xfrm>
        </p:spPr>
      </p:pic>
      <p:sp>
        <p:nvSpPr>
          <p:cNvPr id="3" name="Espace réservé du pied de page 2"/>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6</a:t>
            </a:fld>
            <a:endParaRPr lang="fr-FR"/>
          </a:p>
        </p:txBody>
      </p:sp>
    </p:spTree>
    <p:extLst>
      <p:ext uri="{BB962C8B-B14F-4D97-AF65-F5344CB8AC3E}">
        <p14:creationId xmlns:p14="http://schemas.microsoft.com/office/powerpoint/2010/main" val="3569032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 mémorandum Briand – mai 1930</a:t>
            </a:r>
            <a:endParaRPr lang="fr-FR" sz="2800" dirty="0"/>
          </a:p>
        </p:txBody>
      </p:sp>
      <p:sp>
        <p:nvSpPr>
          <p:cNvPr id="3" name="Espace réservé du contenu 2"/>
          <p:cNvSpPr>
            <a:spLocks noGrp="1"/>
          </p:cNvSpPr>
          <p:nvPr>
            <p:ph idx="1"/>
          </p:nvPr>
        </p:nvSpPr>
        <p:spPr>
          <a:xfrm>
            <a:off x="467544" y="1340768"/>
            <a:ext cx="8229600" cy="4525963"/>
          </a:xfrm>
        </p:spPr>
        <p:txBody>
          <a:bodyPr>
            <a:noAutofit/>
          </a:bodyPr>
          <a:lstStyle/>
          <a:p>
            <a:pPr algn="just"/>
            <a:r>
              <a:rPr lang="fr-FR" sz="1800" b="1" dirty="0" smtClean="0"/>
              <a:t>Principaux éléments : </a:t>
            </a:r>
            <a:endParaRPr lang="fr-FR" sz="1800" b="1" dirty="0"/>
          </a:p>
          <a:p>
            <a:pPr algn="just">
              <a:buFontTx/>
              <a:buChar char="-"/>
            </a:pPr>
            <a:r>
              <a:rPr lang="fr-FR" sz="1800" dirty="0" smtClean="0"/>
              <a:t>Le groupement européen se place </a:t>
            </a:r>
            <a:r>
              <a:rPr lang="fr-FR" sz="1800" b="1" dirty="0" smtClean="0">
                <a:solidFill>
                  <a:srgbClr val="FF0000"/>
                </a:solidFill>
              </a:rPr>
              <a:t>sous le contrôle de la SDN </a:t>
            </a:r>
            <a:r>
              <a:rPr lang="fr-FR" sz="1800" dirty="0" smtClean="0"/>
              <a:t>et n’est </a:t>
            </a:r>
            <a:r>
              <a:rPr lang="fr-FR" sz="1800" b="1" dirty="0" smtClean="0">
                <a:solidFill>
                  <a:srgbClr val="FF0000"/>
                </a:solidFill>
              </a:rPr>
              <a:t>pas hostile à l’égard des Etats extra-européens</a:t>
            </a:r>
          </a:p>
          <a:p>
            <a:pPr algn="just">
              <a:buFontTx/>
              <a:buChar char="-"/>
            </a:pPr>
            <a:r>
              <a:rPr lang="fr-FR" sz="1800" b="1" dirty="0" smtClean="0">
                <a:solidFill>
                  <a:srgbClr val="FF0000"/>
                </a:solidFill>
              </a:rPr>
              <a:t>Pas d’abandon de souveraineté </a:t>
            </a:r>
            <a:r>
              <a:rPr lang="fr-FR" sz="1800" dirty="0" smtClean="0"/>
              <a:t>de la part des Etats membres</a:t>
            </a:r>
          </a:p>
          <a:p>
            <a:pPr algn="just">
              <a:buFontTx/>
              <a:buChar char="-"/>
            </a:pPr>
            <a:r>
              <a:rPr lang="fr-FR" sz="1800" b="1" dirty="0" smtClean="0">
                <a:solidFill>
                  <a:srgbClr val="FF0000"/>
                </a:solidFill>
              </a:rPr>
              <a:t>Un pacte d’ordre général doit assurer à « l’union européenne » des institutions </a:t>
            </a:r>
            <a:r>
              <a:rPr lang="fr-FR" sz="1800" dirty="0" smtClean="0"/>
              <a:t>pour faire face à sa tâche. Sont prévus :</a:t>
            </a:r>
          </a:p>
          <a:p>
            <a:pPr marL="0" indent="0" algn="just">
              <a:buNone/>
            </a:pPr>
            <a:r>
              <a:rPr lang="fr-FR" sz="1800" dirty="0"/>
              <a:t> </a:t>
            </a:r>
            <a:r>
              <a:rPr lang="fr-FR" sz="1800" dirty="0" smtClean="0"/>
              <a:t>                </a:t>
            </a:r>
            <a:r>
              <a:rPr lang="fr-FR" sz="1800" i="1" u="sng" dirty="0" smtClean="0">
                <a:solidFill>
                  <a:srgbClr val="00B0F0"/>
                </a:solidFill>
              </a:rPr>
              <a:t>Une conférence européenne</a:t>
            </a:r>
            <a:r>
              <a:rPr lang="fr-FR" sz="1800" dirty="0" smtClean="0"/>
              <a:t>, assemblée des Etats membres</a:t>
            </a:r>
          </a:p>
          <a:p>
            <a:pPr marL="0" indent="0" algn="just">
              <a:buNone/>
            </a:pPr>
            <a:r>
              <a:rPr lang="fr-FR" sz="1800" dirty="0"/>
              <a:t> </a:t>
            </a:r>
            <a:r>
              <a:rPr lang="fr-FR" sz="1800" dirty="0" smtClean="0"/>
              <a:t>                </a:t>
            </a:r>
            <a:r>
              <a:rPr lang="fr-FR" sz="1800" i="1" u="sng" dirty="0" smtClean="0">
                <a:solidFill>
                  <a:srgbClr val="00B0F0"/>
                </a:solidFill>
              </a:rPr>
              <a:t>Un comité politique</a:t>
            </a:r>
            <a:r>
              <a:rPr lang="fr-FR" sz="1800" dirty="0" smtClean="0"/>
              <a:t>, directoire exécutif composé par les grandes puissances</a:t>
            </a:r>
          </a:p>
          <a:p>
            <a:pPr marL="0" indent="0" algn="just">
              <a:buNone/>
            </a:pPr>
            <a:r>
              <a:rPr lang="fr-FR" sz="1800" dirty="0"/>
              <a:t> </a:t>
            </a:r>
            <a:r>
              <a:rPr lang="fr-FR" sz="1800" dirty="0" smtClean="0"/>
              <a:t>                </a:t>
            </a:r>
            <a:r>
              <a:rPr lang="fr-FR" sz="1800" i="1" u="sng" dirty="0" smtClean="0">
                <a:solidFill>
                  <a:srgbClr val="00B0F0"/>
                </a:solidFill>
              </a:rPr>
              <a:t>Un secrétariat</a:t>
            </a:r>
            <a:r>
              <a:rPr lang="fr-FR" sz="1800" dirty="0" smtClean="0"/>
              <a:t>, organe technique</a:t>
            </a:r>
          </a:p>
          <a:p>
            <a:pPr algn="just">
              <a:buFontTx/>
              <a:buChar char="-"/>
            </a:pPr>
            <a:r>
              <a:rPr lang="fr-FR" sz="1800" b="1" dirty="0" smtClean="0">
                <a:solidFill>
                  <a:srgbClr val="FF0000"/>
                </a:solidFill>
              </a:rPr>
              <a:t>Les principes fondamentaux :</a:t>
            </a:r>
          </a:p>
          <a:p>
            <a:pPr marL="0" indent="0" algn="just">
              <a:buNone/>
            </a:pPr>
            <a:r>
              <a:rPr lang="fr-FR" sz="1800" dirty="0" smtClean="0">
                <a:solidFill>
                  <a:srgbClr val="00B0F0"/>
                </a:solidFill>
              </a:rPr>
              <a:t>                   </a:t>
            </a:r>
            <a:r>
              <a:rPr lang="fr-FR" sz="1800" i="1" u="sng" dirty="0" smtClean="0">
                <a:solidFill>
                  <a:srgbClr val="00B0F0"/>
                </a:solidFill>
              </a:rPr>
              <a:t>Subordination du problème économique au problème politique</a:t>
            </a:r>
          </a:p>
          <a:p>
            <a:pPr marL="0" indent="0" algn="just">
              <a:buNone/>
            </a:pPr>
            <a:r>
              <a:rPr lang="fr-FR" sz="1800" dirty="0"/>
              <a:t> </a:t>
            </a:r>
            <a:r>
              <a:rPr lang="fr-FR" sz="1800" dirty="0" smtClean="0"/>
              <a:t>                  Fédération fondée sur </a:t>
            </a:r>
            <a:r>
              <a:rPr lang="fr-FR" sz="1800" i="1" u="sng" dirty="0" smtClean="0">
                <a:solidFill>
                  <a:srgbClr val="00B0F0"/>
                </a:solidFill>
              </a:rPr>
              <a:t>l’idée d’union et non d’unité</a:t>
            </a:r>
            <a:r>
              <a:rPr lang="fr-FR" sz="1800" dirty="0" smtClean="0"/>
              <a:t>, avec une généralisation des garanties internationales accordées aux Etats membres</a:t>
            </a:r>
          </a:p>
          <a:p>
            <a:pPr marL="0" indent="0" algn="just">
              <a:buNone/>
            </a:pPr>
            <a:r>
              <a:rPr lang="fr-FR" sz="1800" dirty="0"/>
              <a:t> </a:t>
            </a:r>
            <a:r>
              <a:rPr lang="fr-FR" sz="1800" dirty="0" smtClean="0"/>
              <a:t>                  Rapprochement des économies européennes effectué sous l’autorité des gouvernements européens (ils sont donc politiquement solidaires) pour </a:t>
            </a:r>
            <a:r>
              <a:rPr lang="fr-FR" sz="1800" i="1" u="sng" dirty="0" smtClean="0">
                <a:solidFill>
                  <a:srgbClr val="00B0F0"/>
                </a:solidFill>
              </a:rPr>
              <a:t>parvenir à un marché commun et une organisation rationnelle de la production</a:t>
            </a:r>
            <a:endParaRPr lang="fr-FR" sz="1800" i="1" u="sng" dirty="0">
              <a:solidFill>
                <a:srgbClr val="00B0F0"/>
              </a:solidFill>
            </a:endParaRPr>
          </a:p>
        </p:txBody>
      </p:sp>
      <p:sp>
        <p:nvSpPr>
          <p:cNvPr id="4" name="Espace réservé du pied de page 3"/>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7</a:t>
            </a:fld>
            <a:endParaRPr lang="fr-FR"/>
          </a:p>
        </p:txBody>
      </p:sp>
    </p:spTree>
    <p:extLst>
      <p:ext uri="{BB962C8B-B14F-4D97-AF65-F5344CB8AC3E}">
        <p14:creationId xmlns:p14="http://schemas.microsoft.com/office/powerpoint/2010/main" val="292110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Réponses des gouvernements européens au mémorandum Briand (26 gouvernements répondent)</a:t>
            </a:r>
            <a:endParaRPr lang="fr-FR" sz="2800" dirty="0"/>
          </a:p>
        </p:txBody>
      </p:sp>
      <p:sp>
        <p:nvSpPr>
          <p:cNvPr id="3" name="Espace réservé du contenu 2"/>
          <p:cNvSpPr>
            <a:spLocks noGrp="1"/>
          </p:cNvSpPr>
          <p:nvPr>
            <p:ph idx="1"/>
          </p:nvPr>
        </p:nvSpPr>
        <p:spPr/>
        <p:txBody>
          <a:bodyPr>
            <a:normAutofit fontScale="62500" lnSpcReduction="20000"/>
          </a:bodyPr>
          <a:lstStyle/>
          <a:p>
            <a:pPr algn="just"/>
            <a:r>
              <a:rPr lang="fr-FR" b="1" dirty="0" smtClean="0"/>
              <a:t>Différentes positions :</a:t>
            </a:r>
          </a:p>
          <a:p>
            <a:pPr algn="just">
              <a:buFontTx/>
              <a:buChar char="-"/>
            </a:pPr>
            <a:r>
              <a:rPr lang="fr-FR" b="1" dirty="0" smtClean="0">
                <a:solidFill>
                  <a:schemeClr val="accent6"/>
                </a:solidFill>
              </a:rPr>
              <a:t>Problème des Etats européens non-membres de la SDN </a:t>
            </a:r>
            <a:r>
              <a:rPr lang="fr-FR" dirty="0" smtClean="0"/>
              <a:t>(cas de l’Islande, de l’URSS et de la Turquie), soulevé par exemple par l’Allemagne et l’Italie</a:t>
            </a:r>
          </a:p>
          <a:p>
            <a:pPr algn="just">
              <a:buFontTx/>
              <a:buChar char="-"/>
            </a:pPr>
            <a:r>
              <a:rPr lang="fr-FR" b="1" dirty="0" smtClean="0">
                <a:solidFill>
                  <a:schemeClr val="accent6"/>
                </a:solidFill>
              </a:rPr>
              <a:t>Problème de la révision préalable des traités</a:t>
            </a:r>
            <a:r>
              <a:rPr lang="fr-FR" dirty="0" smtClean="0"/>
              <a:t>, donc des frontières et question de la culpabilité et des réparations, soulevé par exemple par l’Allemagne et la Hongrie</a:t>
            </a:r>
          </a:p>
          <a:p>
            <a:pPr algn="just">
              <a:buFontTx/>
              <a:buChar char="-"/>
            </a:pPr>
            <a:r>
              <a:rPr lang="fr-FR" b="1" dirty="0" smtClean="0">
                <a:solidFill>
                  <a:schemeClr val="accent6"/>
                </a:solidFill>
              </a:rPr>
              <a:t>Rejet de la mécanique institutionnelle</a:t>
            </a:r>
            <a:r>
              <a:rPr lang="fr-FR" dirty="0" smtClean="0"/>
              <a:t>, calque des institutions de la SDN (problème du double emploi), soulevé par l’Italie</a:t>
            </a:r>
          </a:p>
          <a:p>
            <a:pPr algn="just">
              <a:buFontTx/>
              <a:buChar char="-"/>
            </a:pPr>
            <a:r>
              <a:rPr lang="fr-FR" b="1" dirty="0" smtClean="0">
                <a:solidFill>
                  <a:schemeClr val="accent6"/>
                </a:solidFill>
              </a:rPr>
              <a:t>Affirmation de la priorité de l’économique sur le politique</a:t>
            </a:r>
            <a:r>
              <a:rPr lang="fr-FR" dirty="0" smtClean="0"/>
              <a:t>, contenue dans la réponse belge et affirmée dès 1929 par </a:t>
            </a:r>
            <a:r>
              <a:rPr lang="fr-FR" dirty="0" err="1" smtClean="0"/>
              <a:t>Hymans</a:t>
            </a:r>
            <a:endParaRPr lang="fr-FR" dirty="0"/>
          </a:p>
          <a:p>
            <a:pPr algn="just">
              <a:buFontTx/>
              <a:buChar char="-"/>
            </a:pPr>
            <a:r>
              <a:rPr lang="fr-FR" b="1" dirty="0" smtClean="0">
                <a:solidFill>
                  <a:schemeClr val="accent6"/>
                </a:solidFill>
              </a:rPr>
              <a:t>Risque d’affaiblissement de la SDN </a:t>
            </a:r>
            <a:r>
              <a:rPr lang="fr-FR" dirty="0" smtClean="0"/>
              <a:t>et contradiction avec les </a:t>
            </a:r>
            <a:r>
              <a:rPr lang="fr-FR" b="1" dirty="0" smtClean="0">
                <a:solidFill>
                  <a:schemeClr val="accent6"/>
                </a:solidFill>
              </a:rPr>
              <a:t>relations privilégiées entretenues par des Etats européens et des pays extra-européens</a:t>
            </a:r>
            <a:r>
              <a:rPr lang="fr-FR" dirty="0" smtClean="0"/>
              <a:t> soulevés par le Royaume-Uni ou l’Espagne</a:t>
            </a:r>
          </a:p>
          <a:p>
            <a:pPr algn="just">
              <a:buFontTx/>
              <a:buChar char="-"/>
            </a:pPr>
            <a:r>
              <a:rPr lang="fr-FR" b="1" dirty="0" smtClean="0">
                <a:solidFill>
                  <a:schemeClr val="accent6"/>
                </a:solidFill>
              </a:rPr>
              <a:t>Satisfaction</a:t>
            </a:r>
            <a:r>
              <a:rPr lang="fr-FR" dirty="0" smtClean="0"/>
              <a:t> parmi les pays de la Petite-Entente et en Pologne</a:t>
            </a:r>
          </a:p>
          <a:p>
            <a:pPr>
              <a:buFontTx/>
              <a:buChar char="-"/>
            </a:pPr>
            <a:r>
              <a:rPr lang="fr-FR" b="1" i="1" u="sng" dirty="0" smtClean="0">
                <a:solidFill>
                  <a:srgbClr val="00B0F0"/>
                </a:solidFill>
              </a:rPr>
              <a:t>17 septembre 1930 : la SDN crée une Commission d’études pour   l’Union européenne (CEUE)</a:t>
            </a:r>
          </a:p>
          <a:p>
            <a:pPr>
              <a:buFontTx/>
              <a:buChar char="-"/>
            </a:pPr>
            <a:endParaRPr lang="fr-FR" dirty="0" smtClean="0"/>
          </a:p>
          <a:p>
            <a:pPr marL="0" indent="0">
              <a:buNone/>
            </a:pPr>
            <a:endParaRPr lang="fr-FR" dirty="0"/>
          </a:p>
          <a:p>
            <a:pPr>
              <a:buFontTx/>
              <a:buChar char="-"/>
            </a:pPr>
            <a:endParaRPr lang="fr-FR" dirty="0" smtClean="0"/>
          </a:p>
        </p:txBody>
      </p:sp>
      <p:sp>
        <p:nvSpPr>
          <p:cNvPr id="4" name="Flèche droite 3"/>
          <p:cNvSpPr/>
          <p:nvPr/>
        </p:nvSpPr>
        <p:spPr>
          <a:xfrm>
            <a:off x="-180528" y="54452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smtClean="0"/>
              <a:t>S. SCHIRMANN - Construction européenne </a:t>
            </a:r>
            <a:endParaRPr lang="fr-FR"/>
          </a:p>
        </p:txBody>
      </p:sp>
      <p:sp>
        <p:nvSpPr>
          <p:cNvPr id="6" name="Espace réservé du numéro de diapositive 5"/>
          <p:cNvSpPr>
            <a:spLocks noGrp="1"/>
          </p:cNvSpPr>
          <p:nvPr>
            <p:ph type="sldNum" sz="quarter" idx="12"/>
          </p:nvPr>
        </p:nvSpPr>
        <p:spPr/>
        <p:txBody>
          <a:bodyPr/>
          <a:lstStyle/>
          <a:p>
            <a:fld id="{1B845B64-2BA3-4503-9F05-2AAD3CDB36B3}" type="slidenum">
              <a:rPr lang="fr-FR" smtClean="0"/>
              <a:t>8</a:t>
            </a:fld>
            <a:endParaRPr lang="fr-FR"/>
          </a:p>
        </p:txBody>
      </p:sp>
    </p:spTree>
    <p:extLst>
      <p:ext uri="{BB962C8B-B14F-4D97-AF65-F5344CB8AC3E}">
        <p14:creationId xmlns:p14="http://schemas.microsoft.com/office/powerpoint/2010/main" val="1999900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2 – Aux racines du plan Briand : l’européisme des années 1920</a:t>
            </a:r>
            <a:endParaRPr lang="fr-FR" dirty="0"/>
          </a:p>
        </p:txBody>
      </p:sp>
      <p:graphicFrame>
        <p:nvGraphicFramePr>
          <p:cNvPr id="4" name="Espace réservé du contenu 3"/>
          <p:cNvGraphicFramePr>
            <a:graphicFrameLocks noGrp="1" noChangeAspect="1"/>
          </p:cNvGraphicFramePr>
          <p:nvPr>
            <p:ph idx="1"/>
            <p:extLst>
              <p:ext uri="{D42A27DB-BD31-4B8C-83A1-F6EECF244321}">
                <p14:modId xmlns:p14="http://schemas.microsoft.com/office/powerpoint/2010/main" val="1122110389"/>
              </p:ext>
            </p:extLst>
          </p:nvPr>
        </p:nvGraphicFramePr>
        <p:xfrm>
          <a:off x="395536" y="2636912"/>
          <a:ext cx="8229600" cy="2476500"/>
        </p:xfrm>
        <a:graphic>
          <a:graphicData uri="http://schemas.openxmlformats.org/presentationml/2006/ole">
            <mc:AlternateContent xmlns:mc="http://schemas.openxmlformats.org/markup-compatibility/2006">
              <mc:Choice xmlns:v="urn:schemas-microsoft-com:vml" Requires="v">
                <p:oleObj spid="_x0000_s1126" name="Objet d’environnement du Gestionnaire de liaisons" showAsIcon="1" r:id="rId3" imgW="2284200" imgH="686880" progId="Package">
                  <p:embed/>
                </p:oleObj>
              </mc:Choice>
              <mc:Fallback>
                <p:oleObj name="Objet d’environnement du Gestionnaire de liaisons" showAsIcon="1" r:id="rId3" imgW="2284200" imgH="686880" progId="Package">
                  <p:embed/>
                  <p:pic>
                    <p:nvPicPr>
                      <p:cNvPr id="0" name=""/>
                      <p:cNvPicPr/>
                      <p:nvPr/>
                    </p:nvPicPr>
                    <p:blipFill>
                      <a:blip r:embed="rId4"/>
                      <a:stretch>
                        <a:fillRect/>
                      </a:stretch>
                    </p:blipFill>
                    <p:spPr>
                      <a:xfrm>
                        <a:off x="395536" y="2636912"/>
                        <a:ext cx="8229600" cy="2476500"/>
                      </a:xfrm>
                      <a:prstGeom prst="rect">
                        <a:avLst/>
                      </a:prstGeom>
                    </p:spPr>
                  </p:pic>
                </p:oleObj>
              </mc:Fallback>
            </mc:AlternateContent>
          </a:graphicData>
        </a:graphic>
      </p:graphicFrame>
      <p:sp>
        <p:nvSpPr>
          <p:cNvPr id="3" name="Espace réservé du pied de page 2"/>
          <p:cNvSpPr>
            <a:spLocks noGrp="1"/>
          </p:cNvSpPr>
          <p:nvPr>
            <p:ph type="ftr" sz="quarter" idx="11"/>
          </p:nvPr>
        </p:nvSpPr>
        <p:spPr/>
        <p:txBody>
          <a:bodyPr/>
          <a:lstStyle/>
          <a:p>
            <a:r>
              <a:rPr lang="fr-FR" smtClean="0"/>
              <a:t>S. SCHIRMANN - Construction européenne </a:t>
            </a:r>
            <a:endParaRPr lang="fr-FR"/>
          </a:p>
        </p:txBody>
      </p:sp>
      <p:sp>
        <p:nvSpPr>
          <p:cNvPr id="5" name="Espace réservé du numéro de diapositive 4"/>
          <p:cNvSpPr>
            <a:spLocks noGrp="1"/>
          </p:cNvSpPr>
          <p:nvPr>
            <p:ph type="sldNum" sz="quarter" idx="12"/>
          </p:nvPr>
        </p:nvSpPr>
        <p:spPr/>
        <p:txBody>
          <a:bodyPr/>
          <a:lstStyle/>
          <a:p>
            <a:fld id="{1B845B64-2BA3-4503-9F05-2AAD3CDB36B3}" type="slidenum">
              <a:rPr lang="fr-FR" smtClean="0"/>
              <a:t>9</a:t>
            </a:fld>
            <a:endParaRPr lang="fr-FR"/>
          </a:p>
        </p:txBody>
      </p:sp>
    </p:spTree>
    <p:extLst>
      <p:ext uri="{BB962C8B-B14F-4D97-AF65-F5344CB8AC3E}">
        <p14:creationId xmlns:p14="http://schemas.microsoft.com/office/powerpoint/2010/main" val="3678854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3584</Words>
  <Application>Microsoft Office PowerPoint</Application>
  <PresentationFormat>Affichage à l'écran (4:3)</PresentationFormat>
  <Paragraphs>500</Paragraphs>
  <Slides>52</Slides>
  <Notes>4</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1</vt:i4>
      </vt:variant>
      <vt:variant>
        <vt:lpstr>Titres des diapositives</vt:lpstr>
      </vt:variant>
      <vt:variant>
        <vt:i4>52</vt:i4>
      </vt:variant>
    </vt:vector>
  </HeadingPairs>
  <TitlesOfParts>
    <vt:vector size="56" baseType="lpstr">
      <vt:lpstr>Arial</vt:lpstr>
      <vt:lpstr>Calibri</vt:lpstr>
      <vt:lpstr>Thème Office</vt:lpstr>
      <vt:lpstr>Objet d’environnement du Gestionnaire de liaisons</vt:lpstr>
      <vt:lpstr>LA CONSTRUCTION EUROPEENNE  Perspectives historiques et enjeux</vt:lpstr>
      <vt:lpstr>Partie I : 1919 – 1945 1 – Une initiative gouvernementale : le projet BRIAND</vt:lpstr>
      <vt:lpstr>Extraits du discours de Briand à la tribune de la SDN à Genève</vt:lpstr>
      <vt:lpstr>Extraits (suite)</vt:lpstr>
      <vt:lpstr>Fac similé d’une version de travail du Mémorandum Briand - 1930</vt:lpstr>
      <vt:lpstr>Briand vu par le journal satirique Le Rire – septembre 1930</vt:lpstr>
      <vt:lpstr>Le mémorandum Briand – mai 1930</vt:lpstr>
      <vt:lpstr>Réponses des gouvernements européens au mémorandum Briand (26 gouvernements répondent)</vt:lpstr>
      <vt:lpstr>2 – Aux racines du plan Briand : l’européisme des années 1920</vt:lpstr>
      <vt:lpstr>L’européisme économique</vt:lpstr>
      <vt:lpstr>L’européisme politique : l’exemple de Coudenhove-Kalergi</vt:lpstr>
      <vt:lpstr>la vision géopolitique de Coudenhove</vt:lpstr>
      <vt:lpstr>D’autres approches et actions en faveur d’une coopération européenne</vt:lpstr>
      <vt:lpstr>3 – Portée du plan BRIAND</vt:lpstr>
      <vt:lpstr>4 – La Deuxième Guerre mondiale Le manifeste de Ventotene (1941)</vt:lpstr>
      <vt:lpstr>Extraits du Manifeste de Ventotene</vt:lpstr>
      <vt:lpstr>Autres éléments de la réflexion sur l’organisation de l’Europe pendant la Deuxième Guerre mondiale</vt:lpstr>
      <vt:lpstr>Un bilan</vt:lpstr>
      <vt:lpstr>Partie II : 1945 – 1990  1 – Vers l’Europe communautaire 1945 -1957</vt:lpstr>
      <vt:lpstr>Les initiatives en faveur d’une Europe intergouvernementale</vt:lpstr>
      <vt:lpstr>Le plan Schuman et la naissance de la CECA : vers l’Europe supranationale ?</vt:lpstr>
      <vt:lpstr>La déclaration Schuman</vt:lpstr>
      <vt:lpstr>Crises et relance de l’Europe à six</vt:lpstr>
      <vt:lpstr>En guise de bilan : </vt:lpstr>
      <vt:lpstr>2 - Face à De Gaulle (1957 – 1969)</vt:lpstr>
      <vt:lpstr>Quelques caricatures</vt:lpstr>
      <vt:lpstr>Les projets européens de de Gaulle</vt:lpstr>
      <vt:lpstr>Crises et réalisations</vt:lpstr>
      <vt:lpstr>3 - De la relance de La Haye (1969) à l’euro-sclérose des années 1980 </vt:lpstr>
      <vt:lpstr>1973 : « L’année de l’Europe »</vt:lpstr>
      <vt:lpstr>Giscard – Schmidt : une relance européenne</vt:lpstr>
      <vt:lpstr>La crise européenne au début des années 1980</vt:lpstr>
      <vt:lpstr>4 – Comment sortir de la crise : la chronologie des années 1980</vt:lpstr>
      <vt:lpstr>Les acteurs</vt:lpstr>
      <vt:lpstr>L’Acte unique Préambule</vt:lpstr>
      <vt:lpstr>Perspectives et mise en route de l’Acte unique</vt:lpstr>
      <vt:lpstr>La réforme des politiques communes</vt:lpstr>
      <vt:lpstr>BUDGET COMMUNAUTAIRE 1988 - 1992</vt:lpstr>
      <vt:lpstr>Premiers pas vers l’UEM  </vt:lpstr>
      <vt:lpstr>Partie III – Des années 1990 à nos jours  </vt:lpstr>
      <vt:lpstr>Quelles structures pour ces nouveaux Etats ?</vt:lpstr>
      <vt:lpstr>La montée du régionalisme en Europe</vt:lpstr>
      <vt:lpstr>La recomposition des institutions en Europe occidentale</vt:lpstr>
      <vt:lpstr> Le projet de l’Europe communautaire dans ce contexte : le traité de Maastricht (7 février 1992)</vt:lpstr>
      <vt:lpstr>Quelle architecture pour la nouvelle Europe ?</vt:lpstr>
      <vt:lpstr>Quelle place sur la scène internationale ?</vt:lpstr>
      <vt:lpstr>2 – De Maastricht à Lisbonne (1992 – 2007)</vt:lpstr>
      <vt:lpstr>L’introduction de l’Euro et l’UEM</vt:lpstr>
      <vt:lpstr>Les élargissements</vt:lpstr>
      <vt:lpstr>L’affirmation internationale de l’UE</vt:lpstr>
      <vt:lpstr>L’euroscepticisme ?</vt:lpstr>
      <vt:lpstr>Quelques éléments pour conclure sur le projet européen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HISTOIRE DE LA CONSTRUCTION EUROPEENNE  Cours d’introduction</dc:title>
  <dc:creator>Standard</dc:creator>
  <cp:lastModifiedBy>Sylvain</cp:lastModifiedBy>
  <cp:revision>110</cp:revision>
  <dcterms:created xsi:type="dcterms:W3CDTF">2013-08-17T09:53:55Z</dcterms:created>
  <dcterms:modified xsi:type="dcterms:W3CDTF">2017-02-02T11:23:14Z</dcterms:modified>
</cp:coreProperties>
</file>